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1044" y="-2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0704335-7454-4567-9373-807714A0AC38}" type="datetimeFigureOut">
              <a:rPr lang="en-US" smtClean="0"/>
              <a:t>7/5/2021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2043968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704335-7454-4567-9373-807714A0AC38}" type="datetimeFigureOut">
              <a:rPr lang="en-US" smtClean="0"/>
              <a:t>7/5/2021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23836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704335-7454-4567-9373-807714A0AC38}" type="datetimeFigureOut">
              <a:rPr lang="en-US" smtClean="0"/>
              <a:t>7/5/2021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4074439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0704335-7454-4567-9373-807714A0AC38}" type="datetimeFigureOut">
              <a:rPr lang="en-US" smtClean="0"/>
              <a:t>7/5/2021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4069726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704335-7454-4567-9373-807714A0AC38}" type="datetimeFigureOut">
              <a:rPr lang="en-US" smtClean="0"/>
              <a:t>7/5/2021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1570849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0704335-7454-4567-9373-807714A0AC38}" type="datetimeFigureOut">
              <a:rPr lang="en-US" smtClean="0"/>
              <a:t>7/5/2021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10155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04335-7454-4567-9373-807714A0AC38}" type="datetimeFigureOut">
              <a:rPr lang="en-US" smtClean="0"/>
              <a:t>7/5/2021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1600392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0704335-7454-4567-9373-807714A0AC38}" type="datetimeFigureOut">
              <a:rPr lang="en-US" smtClean="0"/>
              <a:t>7/5/2021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10818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0704335-7454-4567-9373-807714A0AC38}" type="datetimeFigureOut">
              <a:rPr lang="en-US" smtClean="0"/>
              <a:t>7/5/2021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333825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704335-7454-4567-9373-807714A0AC38}" type="datetimeFigureOut">
              <a:rPr lang="en-US" smtClean="0"/>
              <a:t>7/5/2021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22823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704335-7454-4567-9373-807714A0AC38}" type="datetimeFigureOut">
              <a:rPr lang="en-US" smtClean="0"/>
              <a:t>7/5/2021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B1B99-2DB5-422E-AF44-C650A41B2076}" type="slidenum">
              <a:rPr lang="en-US" smtClean="0"/>
              <a:t>‹#›</a:t>
            </a:fld>
            <a:endParaRPr lang="en-US"/>
          </a:p>
        </p:txBody>
      </p:sp>
    </p:spTree>
    <p:extLst>
      <p:ext uri="{BB962C8B-B14F-4D97-AF65-F5344CB8AC3E}">
        <p14:creationId xmlns:p14="http://schemas.microsoft.com/office/powerpoint/2010/main" val="406788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0704335-7454-4567-9373-807714A0AC38}" type="datetimeFigureOut">
              <a:rPr lang="en-US" smtClean="0"/>
              <a:t>7/5/2021</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4EB1B99-2DB5-422E-AF44-C650A41B2076}" type="slidenum">
              <a:rPr lang="en-US" smtClean="0"/>
              <a:t>‹#›</a:t>
            </a:fld>
            <a:endParaRPr lang="en-US"/>
          </a:p>
        </p:txBody>
      </p:sp>
    </p:spTree>
    <p:extLst>
      <p:ext uri="{BB962C8B-B14F-4D97-AF65-F5344CB8AC3E}">
        <p14:creationId xmlns:p14="http://schemas.microsoft.com/office/powerpoint/2010/main" val="387997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28609072"/>
              </p:ext>
            </p:extLst>
          </p:nvPr>
        </p:nvGraphicFramePr>
        <p:xfrm>
          <a:off x="262881" y="1903968"/>
          <a:ext cx="6087211" cy="1411568"/>
        </p:xfrm>
        <a:graphic>
          <a:graphicData uri="http://schemas.openxmlformats.org/drawingml/2006/table">
            <a:tbl>
              <a:tblPr firstRow="1" firstCol="1" bandRow="1">
                <a:tableStyleId>{5C22544A-7EE6-4342-B048-85BDC9FD1C3A}</a:tableStyleId>
              </a:tblPr>
              <a:tblGrid>
                <a:gridCol w="2028878">
                  <a:extLst>
                    <a:ext uri="{9D8B030D-6E8A-4147-A177-3AD203B41FA5}">
                      <a16:colId xmlns:a16="http://schemas.microsoft.com/office/drawing/2014/main" val="2343574883"/>
                    </a:ext>
                  </a:extLst>
                </a:gridCol>
                <a:gridCol w="2028878">
                  <a:extLst>
                    <a:ext uri="{9D8B030D-6E8A-4147-A177-3AD203B41FA5}">
                      <a16:colId xmlns:a16="http://schemas.microsoft.com/office/drawing/2014/main" val="549496485"/>
                    </a:ext>
                  </a:extLst>
                </a:gridCol>
                <a:gridCol w="2029455">
                  <a:extLst>
                    <a:ext uri="{9D8B030D-6E8A-4147-A177-3AD203B41FA5}">
                      <a16:colId xmlns:a16="http://schemas.microsoft.com/office/drawing/2014/main" val="1298548019"/>
                    </a:ext>
                  </a:extLst>
                </a:gridCol>
              </a:tblGrid>
              <a:tr h="420921">
                <a:tc>
                  <a:txBody>
                    <a:bodyPr/>
                    <a:lstStyle/>
                    <a:p>
                      <a:pPr marL="0" marR="109220" algn="r">
                        <a:lnSpc>
                          <a:spcPct val="107000"/>
                        </a:lnSpc>
                        <a:spcBef>
                          <a:spcPts val="0"/>
                        </a:spcBef>
                        <a:spcAft>
                          <a:spcPts val="0"/>
                        </a:spcAft>
                      </a:pPr>
                      <a:r>
                        <a:rPr lang="ar-SA" sz="1400" b="1" dirty="0">
                          <a:solidFill>
                            <a:schemeClr val="tx1"/>
                          </a:solidFill>
                          <a:effectLst/>
                          <a:cs typeface="B Nazanin" panose="00000400000000000000" pitchFamily="2" charset="-78"/>
                        </a:rPr>
                        <a:t>تاریخ مراجعه:</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46990" algn="r">
                        <a:lnSpc>
                          <a:spcPct val="107000"/>
                        </a:lnSpc>
                        <a:spcBef>
                          <a:spcPts val="0"/>
                        </a:spcBef>
                        <a:spcAft>
                          <a:spcPts val="0"/>
                        </a:spcAft>
                      </a:pPr>
                      <a:r>
                        <a:rPr lang="ar-SA" sz="1400" b="1">
                          <a:solidFill>
                            <a:schemeClr val="tx1"/>
                          </a:solidFill>
                          <a:effectLst/>
                          <a:cs typeface="B Nazanin" panose="00000400000000000000" pitchFamily="2" charset="-78"/>
                        </a:rPr>
                        <a:t>نام خانوادگی:</a:t>
                      </a:r>
                      <a:endParaRPr lang="en-US" sz="1400" b="1">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7000"/>
                        </a:lnSpc>
                        <a:spcBef>
                          <a:spcPts val="0"/>
                        </a:spcBef>
                        <a:spcAft>
                          <a:spcPts val="0"/>
                        </a:spcAft>
                        <a:tabLst>
                          <a:tab pos="1729740" algn="l"/>
                          <a:tab pos="2339975" algn="r"/>
                        </a:tabLst>
                      </a:pPr>
                      <a:r>
                        <a:rPr lang="fa-IR" sz="1400" b="1" dirty="0" smtClean="0">
                          <a:solidFill>
                            <a:schemeClr val="tx1"/>
                          </a:solidFill>
                          <a:effectLst/>
                          <a:latin typeface="+mn-lt"/>
                          <a:ea typeface="+mn-ea"/>
                          <a:cs typeface="B Nazanin" panose="00000400000000000000" pitchFamily="2" charset="-78"/>
                        </a:rPr>
                        <a:t>نام:</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9536080"/>
                  </a:ext>
                </a:extLst>
              </a:tr>
              <a:tr h="306805">
                <a:tc>
                  <a:txBody>
                    <a:bodyPr/>
                    <a:lstStyle/>
                    <a:p>
                      <a:pPr marL="0" marR="52070" algn="r">
                        <a:lnSpc>
                          <a:spcPct val="107000"/>
                        </a:lnSpc>
                        <a:spcBef>
                          <a:spcPts val="0"/>
                        </a:spcBef>
                        <a:spcAft>
                          <a:spcPts val="0"/>
                        </a:spcAft>
                      </a:pPr>
                      <a:r>
                        <a:rPr lang="ar-SA" sz="1400" b="1" dirty="0" smtClean="0">
                          <a:solidFill>
                            <a:schemeClr val="tx1"/>
                          </a:solidFill>
                          <a:effectLst/>
                          <a:cs typeface="B Nazanin" panose="00000400000000000000" pitchFamily="2" charset="-78"/>
                        </a:rPr>
                        <a:t>ایمیل</a:t>
                      </a:r>
                      <a:r>
                        <a:rPr lang="fa-IR" sz="1400" b="1" dirty="0" smtClean="0">
                          <a:solidFill>
                            <a:schemeClr val="tx1"/>
                          </a:solidFill>
                          <a:effectLst/>
                          <a:cs typeface="B Nazanin" panose="00000400000000000000" pitchFamily="2" charset="-78"/>
                        </a:rPr>
                        <a:t>:</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7000"/>
                        </a:lnSpc>
                        <a:spcBef>
                          <a:spcPts val="0"/>
                        </a:spcBef>
                        <a:spcAft>
                          <a:spcPts val="0"/>
                        </a:spcAft>
                      </a:pPr>
                      <a:r>
                        <a:rPr lang="ar-SA" sz="1400" b="1" dirty="0">
                          <a:solidFill>
                            <a:schemeClr val="tx1"/>
                          </a:solidFill>
                          <a:effectLst/>
                          <a:cs typeface="B Nazanin" panose="00000400000000000000" pitchFamily="2" charset="-78"/>
                        </a:rPr>
                        <a:t>شماره تلفن:</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51435" algn="r">
                        <a:lnSpc>
                          <a:spcPct val="107000"/>
                        </a:lnSpc>
                        <a:spcBef>
                          <a:spcPts val="0"/>
                        </a:spcBef>
                        <a:spcAft>
                          <a:spcPts val="0"/>
                        </a:spcAft>
                      </a:pPr>
                      <a:r>
                        <a:rPr lang="ar-SA" sz="1400" b="1" dirty="0">
                          <a:solidFill>
                            <a:schemeClr val="tx1"/>
                          </a:solidFill>
                          <a:effectLst/>
                          <a:cs typeface="B Nazanin" panose="00000400000000000000" pitchFamily="2" charset="-78"/>
                        </a:rPr>
                        <a:t>سن:</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4278343"/>
                  </a:ext>
                </a:extLst>
              </a:tr>
              <a:tr h="345282">
                <a:tc gridSpan="3">
                  <a:txBody>
                    <a:bodyPr/>
                    <a:lstStyle/>
                    <a:p>
                      <a:pPr marL="0" marR="108585" algn="r">
                        <a:lnSpc>
                          <a:spcPct val="107000"/>
                        </a:lnSpc>
                        <a:spcBef>
                          <a:spcPts val="0"/>
                        </a:spcBef>
                        <a:spcAft>
                          <a:spcPts val="0"/>
                        </a:spcAft>
                      </a:pPr>
                      <a:r>
                        <a:rPr lang="ar-SA" sz="1400" b="1" dirty="0" smtClean="0">
                          <a:solidFill>
                            <a:schemeClr val="tx1"/>
                          </a:solidFill>
                          <a:effectLst/>
                          <a:cs typeface="B Nazanin" panose="00000400000000000000" pitchFamily="2" charset="-78"/>
                        </a:rPr>
                        <a:t>آدرس:</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7865980"/>
                  </a:ext>
                </a:extLst>
              </a:tr>
              <a:tr h="338560">
                <a:tc gridSpan="3">
                  <a:txBody>
                    <a:bodyPr/>
                    <a:lstStyle/>
                    <a:p>
                      <a:pPr marL="0" marR="0" algn="r" rtl="1">
                        <a:lnSpc>
                          <a:spcPct val="107000"/>
                        </a:lnSpc>
                        <a:spcBef>
                          <a:spcPts val="0"/>
                        </a:spcBef>
                        <a:spcAft>
                          <a:spcPts val="0"/>
                        </a:spcAft>
                      </a:pPr>
                      <a:r>
                        <a:rPr lang="ar-SA" sz="1400" b="1" dirty="0" smtClean="0">
                          <a:solidFill>
                            <a:schemeClr val="tx1"/>
                          </a:solidFill>
                          <a:effectLst/>
                          <a:cs typeface="B Nazanin" panose="00000400000000000000" pitchFamily="2" charset="-78"/>
                        </a:rPr>
                        <a:t>پیامک </a:t>
                      </a:r>
                      <a:r>
                        <a:rPr lang="en-US" sz="1400" b="1" dirty="0">
                          <a:solidFill>
                            <a:schemeClr val="tx1"/>
                          </a:solidFill>
                          <a:effectLst/>
                          <a:cs typeface="B Nazanin" panose="00000400000000000000" pitchFamily="2" charset="-78"/>
                        </a:rPr>
                        <a:t>☐ </a:t>
                      </a:r>
                      <a:r>
                        <a:rPr lang="ar-SA" sz="1400" b="1" dirty="0">
                          <a:solidFill>
                            <a:schemeClr val="tx1"/>
                          </a:solidFill>
                          <a:effectLst/>
                          <a:cs typeface="B Nazanin" panose="00000400000000000000" pitchFamily="2" charset="-78"/>
                        </a:rPr>
                        <a:t>اینستاگرام ☐ تلگرام ☐ دوستان </a:t>
                      </a:r>
                      <a:r>
                        <a:rPr lang="fa-IR" sz="1400" b="1" dirty="0" smtClean="0">
                          <a:solidFill>
                            <a:schemeClr val="tx1"/>
                          </a:solidFill>
                          <a:effectLst/>
                          <a:cs typeface="B Nazanin" panose="00000400000000000000" pitchFamily="2" charset="-78"/>
                        </a:rPr>
                        <a:t>و</a:t>
                      </a:r>
                      <a:r>
                        <a:rPr lang="fa-IR" sz="1400" b="1" baseline="0" dirty="0" smtClean="0">
                          <a:solidFill>
                            <a:schemeClr val="tx1"/>
                          </a:solidFill>
                          <a:effectLst/>
                          <a:cs typeface="B Nazanin" panose="00000400000000000000" pitchFamily="2" charset="-78"/>
                        </a:rPr>
                        <a:t> </a:t>
                      </a:r>
                      <a:r>
                        <a:rPr lang="ar-SA" sz="1400" b="1" dirty="0" smtClean="0">
                          <a:solidFill>
                            <a:schemeClr val="tx1"/>
                          </a:solidFill>
                          <a:effectLst/>
                          <a:cs typeface="B Nazanin" panose="00000400000000000000" pitchFamily="2" charset="-78"/>
                        </a:rPr>
                        <a:t>آشنایان</a:t>
                      </a:r>
                      <a:r>
                        <a:rPr lang="fa-IR" sz="1400" b="1" dirty="0" smtClean="0">
                          <a:solidFill>
                            <a:schemeClr val="tx1"/>
                          </a:solidFill>
                          <a:effectLst/>
                          <a:cs typeface="B Nazanin" panose="00000400000000000000" pitchFamily="2" charset="-78"/>
                        </a:rPr>
                        <a:t> </a:t>
                      </a:r>
                      <a:r>
                        <a:rPr lang="ar-SA" sz="1400" b="1" dirty="0" smtClean="0">
                          <a:solidFill>
                            <a:schemeClr val="tx1"/>
                          </a:solidFill>
                          <a:effectLst/>
                          <a:cs typeface="B Nazanin" panose="00000400000000000000" pitchFamily="2" charset="-78"/>
                        </a:rPr>
                        <a:t> </a:t>
                      </a:r>
                      <a:r>
                        <a:rPr lang="en-US" sz="1400" b="1" dirty="0" smtClean="0">
                          <a:solidFill>
                            <a:schemeClr val="tx1"/>
                          </a:solidFill>
                          <a:effectLst/>
                          <a:cs typeface="B Nazanin" panose="00000400000000000000" pitchFamily="2" charset="-78"/>
                        </a:rPr>
                        <a:t>☐</a:t>
                      </a:r>
                      <a:r>
                        <a:rPr lang="ar-SA" sz="1400" b="1" dirty="0" smtClean="0">
                          <a:solidFill>
                            <a:schemeClr val="tx1"/>
                          </a:solidFill>
                          <a:effectLst/>
                          <a:cs typeface="B Nazanin" panose="00000400000000000000" pitchFamily="2" charset="-78"/>
                        </a:rPr>
                        <a:t> سایرموارد</a:t>
                      </a:r>
                      <a:r>
                        <a:rPr lang="en-US" sz="1400" b="1" dirty="0" smtClean="0">
                          <a:solidFill>
                            <a:schemeClr val="tx1"/>
                          </a:solidFill>
                          <a:effectLst/>
                          <a:cs typeface="B Nazanin" panose="00000400000000000000" pitchFamily="2" charset="-78"/>
                        </a:rPr>
                        <a:t>☐</a:t>
                      </a:r>
                      <a:endParaRPr lang="en-US" sz="1400" b="1"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0661" marR="606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1491040"/>
                  </a:ext>
                </a:extLst>
              </a:tr>
            </a:tbl>
          </a:graphicData>
        </a:graphic>
      </p:graphicFrame>
      <p:sp>
        <p:nvSpPr>
          <p:cNvPr id="5" name="Rectangle 9"/>
          <p:cNvSpPr/>
          <p:nvPr/>
        </p:nvSpPr>
        <p:spPr>
          <a:xfrm>
            <a:off x="33771" y="254556"/>
            <a:ext cx="6718852" cy="1649412"/>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a:gsLst>
              <a:gs pos="76000">
                <a:srgbClr val="CCFF33"/>
              </a:gs>
              <a:gs pos="2000">
                <a:srgbClr val="006600"/>
              </a:gs>
            </a:gsLst>
            <a:path path="circle">
              <a:fillToRect l="100000" t="100000"/>
            </a:path>
          </a:gradFill>
          <a:effectLst>
            <a:glow>
              <a:srgbClr val="66FF33"/>
            </a:glow>
            <a:outerShdw blurRad="254000" dir="5400000" sx="99000" sy="99000" algn="t" rotWithShape="0">
              <a:srgbClr val="00FFFF">
                <a:alpha val="40000"/>
              </a:srgb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9"/>
          <p:cNvSpPr/>
          <p:nvPr/>
        </p:nvSpPr>
        <p:spPr>
          <a:xfrm>
            <a:off x="119496" y="24368"/>
            <a:ext cx="6713103" cy="1662177"/>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flip="none" rotWithShape="1">
            <a:gsLst>
              <a:gs pos="34000">
                <a:srgbClr val="CCFF33"/>
              </a:gs>
              <a:gs pos="87000">
                <a:srgbClr val="006600"/>
              </a:gs>
            </a:gsLst>
            <a:path path="circle">
              <a:fillToRect l="100000" t="100000"/>
            </a:path>
            <a:tileRect r="-100000" b="-100000"/>
          </a:gradFill>
          <a:effectLst>
            <a:glow rad="63500">
              <a:schemeClr val="accent4">
                <a:satMod val="175000"/>
                <a:alpha val="40000"/>
              </a:schemeClr>
            </a:glow>
            <a:outerShdw blurRad="50800" dist="38100" dir="5400000" algn="t"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11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20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20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20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100" dirty="0">
              <a:effectLst/>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fa-IR" sz="20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1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1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Arial" panose="020B0604020202020204" pitchFamily="34" charset="0"/>
            </a:endParaRPr>
          </a:p>
        </p:txBody>
      </p:sp>
      <p:pic>
        <p:nvPicPr>
          <p:cNvPr id="2050"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25024" t="18732" r="22314" b="25607"/>
          <a:stretch>
            <a:fillRect/>
          </a:stretch>
        </p:blipFill>
        <p:spPr bwMode="auto">
          <a:xfrm>
            <a:off x="5693813" y="100999"/>
            <a:ext cx="1016092" cy="106064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p:nvPr/>
        </p:nvSpPr>
        <p:spPr>
          <a:xfrm rot="10800000">
            <a:off x="17040" y="8587471"/>
            <a:ext cx="6824229" cy="1037394"/>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a:gsLst>
              <a:gs pos="76000">
                <a:srgbClr val="CCFF33"/>
              </a:gs>
              <a:gs pos="2000">
                <a:srgbClr val="006600"/>
              </a:gs>
            </a:gsLst>
            <a:path path="circle">
              <a:fillToRect l="100000" t="100000"/>
            </a:path>
          </a:gradFill>
          <a:effectLst>
            <a:glow>
              <a:srgbClr val="66FF33"/>
            </a:glow>
            <a:outerShdw blurRad="254000" dir="5400000" sx="99000" sy="99000" algn="t" rotWithShape="0">
              <a:srgbClr val="00FFFF">
                <a:alpha val="40000"/>
              </a:srgb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Rectangle 9"/>
          <p:cNvSpPr/>
          <p:nvPr/>
        </p:nvSpPr>
        <p:spPr>
          <a:xfrm rot="10800000">
            <a:off x="33771" y="8804894"/>
            <a:ext cx="6790769" cy="1038776"/>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flip="none" rotWithShape="1">
            <a:gsLst>
              <a:gs pos="34000">
                <a:srgbClr val="CCFF33"/>
              </a:gs>
              <a:gs pos="87000">
                <a:srgbClr val="006600"/>
              </a:gs>
            </a:gsLst>
            <a:path path="circle">
              <a:fillToRect l="100000" t="100000"/>
            </a:path>
            <a:tileRect r="-100000" b="-100000"/>
          </a:gradFill>
          <a:effectLst>
            <a:glow rad="63500">
              <a:schemeClr val="accent4">
                <a:satMod val="175000"/>
                <a:alpha val="40000"/>
              </a:schemeClr>
            </a:glow>
            <a:outerShdw blurRad="50800" dist="38100" dir="5400000" algn="t"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Rectangle 8"/>
          <p:cNvSpPr>
            <a:spLocks noChangeArrowheads="1"/>
          </p:cNvSpPr>
          <p:nvPr/>
        </p:nvSpPr>
        <p:spPr bwMode="auto">
          <a:xfrm>
            <a:off x="-22225" y="33198"/>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2"/>
          <p:cNvSpPr>
            <a:spLocks noChangeArrowheads="1"/>
          </p:cNvSpPr>
          <p:nvPr/>
        </p:nvSpPr>
        <p:spPr bwMode="auto">
          <a:xfrm>
            <a:off x="-22225" y="49039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ounded Rectangle 16"/>
          <p:cNvSpPr/>
          <p:nvPr/>
        </p:nvSpPr>
        <p:spPr>
          <a:xfrm>
            <a:off x="1148490" y="1140999"/>
            <a:ext cx="3019749" cy="529177"/>
          </a:xfrm>
          <a:prstGeom prst="roundRect">
            <a:avLst/>
          </a:prstGeom>
          <a:solidFill>
            <a:srgbClr val="87D1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ar-SA" altLang="en-US" sz="2000" b="1"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B Nazanin" panose="00000400000000000000" pitchFamily="2" charset="-78"/>
              </a:rPr>
              <a:t>رضایت نامه </a:t>
            </a:r>
            <a:r>
              <a:rPr lang="fa-IR" altLang="en-US" sz="2000" b="1" dirty="0" smtClean="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B Nazanin" panose="00000400000000000000" pitchFamily="2" charset="-78"/>
              </a:rPr>
              <a:t>تزریق بوتاکس</a:t>
            </a:r>
            <a:endParaRPr lang="en-US" altLang="en-US" sz="2000" b="1" dirty="0">
              <a:solidFill>
                <a:schemeClr val="tx1"/>
              </a:solidFill>
              <a:effectLst>
                <a:outerShdw blurRad="38100" dist="38100" dir="2700000" algn="tl">
                  <a:srgbClr val="000000">
                    <a:alpha val="43137"/>
                  </a:srgbClr>
                </a:outerShdw>
              </a:effectLst>
              <a:ea typeface="Times New Roman" panose="02020603050405020304" pitchFamily="18" charset="0"/>
            </a:endParaRPr>
          </a:p>
        </p:txBody>
      </p:sp>
      <p:sp>
        <p:nvSpPr>
          <p:cNvPr id="18" name="TextBox 17"/>
          <p:cNvSpPr txBox="1"/>
          <p:nvPr/>
        </p:nvSpPr>
        <p:spPr>
          <a:xfrm>
            <a:off x="410312" y="3285741"/>
            <a:ext cx="5992925" cy="369332"/>
          </a:xfrm>
          <a:prstGeom prst="rect">
            <a:avLst/>
          </a:prstGeom>
          <a:noFill/>
        </p:spPr>
        <p:txBody>
          <a:bodyPr wrap="square" rtlCol="0">
            <a:spAutoFit/>
          </a:bodyPr>
          <a:lstStyle/>
          <a:p>
            <a:r>
              <a:rPr lang="fa-IR" dirty="0" smtClean="0"/>
              <a:t>...........................................................................................</a:t>
            </a:r>
            <a:endParaRPr lang="en-US" dirty="0"/>
          </a:p>
        </p:txBody>
      </p:sp>
      <p:sp>
        <p:nvSpPr>
          <p:cNvPr id="2" name="Rectangle 1"/>
          <p:cNvSpPr/>
          <p:nvPr/>
        </p:nvSpPr>
        <p:spPr>
          <a:xfrm>
            <a:off x="410312" y="3704431"/>
            <a:ext cx="6149338" cy="5078313"/>
          </a:xfrm>
          <a:prstGeom prst="rect">
            <a:avLst/>
          </a:prstGeom>
        </p:spPr>
        <p:txBody>
          <a:bodyPr wrap="square">
            <a:spAutoFit/>
          </a:bodyPr>
          <a:lstStyle/>
          <a:p>
            <a:pPr algn="r"/>
            <a:r>
              <a:rPr lang="fa-IR" sz="1400" b="1" dirty="0">
                <a:latin typeface="BMitra"/>
                <a:cs typeface="B Nazanin" panose="00000400000000000000" pitchFamily="2" charset="-78"/>
              </a:rPr>
              <a:t>بوتاکس روش غیر تهاجمی است که باعث کاهش خطوط و چروکهاي صورت می شود . (چروکهایی که در اثر </a:t>
            </a:r>
            <a:r>
              <a:rPr lang="fa-IR" sz="1400" b="1" dirty="0" smtClean="0">
                <a:latin typeface="BMitra"/>
                <a:cs typeface="B Nazanin" panose="00000400000000000000" pitchFamily="2" charset="-78"/>
              </a:rPr>
              <a:t>انقباض عضلات </a:t>
            </a:r>
            <a:r>
              <a:rPr lang="fa-IR" sz="1400" b="1" dirty="0">
                <a:latin typeface="BMitra"/>
                <a:cs typeface="B Nazanin" panose="00000400000000000000" pitchFamily="2" charset="-78"/>
              </a:rPr>
              <a:t>ایجاد می شوند.) بوتاکس پروتینی است که از یک نوع باکتري تهیه می شود. اثر بوتاکس </a:t>
            </a:r>
            <a:r>
              <a:rPr lang="fa-IR" sz="1400" b="1" dirty="0" smtClean="0">
                <a:latin typeface="BMitra"/>
                <a:cs typeface="B Nazanin" panose="00000400000000000000" pitchFamily="2" charset="-78"/>
              </a:rPr>
              <a:t>دائمی نیست و نیاز به انجام مجدد دارد.</a:t>
            </a:r>
            <a:endParaRPr lang="fa-IR" sz="1400" b="1" dirty="0">
              <a:latin typeface="Calibri" panose="020F0502020204030204" pitchFamily="34" charset="0"/>
              <a:cs typeface="B Nazanin" panose="00000400000000000000" pitchFamily="2" charset="-78"/>
            </a:endParaRPr>
          </a:p>
          <a:p>
            <a:pPr algn="r"/>
            <a:r>
              <a:rPr lang="fa-IR" sz="2000" b="0" i="0" u="none" strike="noStrike" baseline="0" dirty="0" smtClean="0">
                <a:latin typeface="BMitra"/>
                <a:cs typeface="B Nazanin" panose="00000400000000000000" pitchFamily="2" charset="-78"/>
              </a:rPr>
              <a:t>خصوصیات بوتاکس</a:t>
            </a:r>
            <a:r>
              <a:rPr lang="fa-IR" sz="2000" b="0" i="0" u="none" strike="noStrike" baseline="0" dirty="0" smtClean="0">
                <a:latin typeface="Calibri" panose="020F0502020204030204" pitchFamily="34" charset="0"/>
                <a:cs typeface="B Nazanin" panose="00000400000000000000" pitchFamily="2" charset="-78"/>
              </a:rPr>
              <a:t>:</a:t>
            </a:r>
          </a:p>
          <a:p>
            <a:pPr algn="r"/>
            <a:r>
              <a:rPr lang="fa-IR" sz="1400" dirty="0" smtClean="0">
                <a:latin typeface="BMitra"/>
                <a:cs typeface="B Nazanin" panose="00000400000000000000" pitchFamily="2" charset="-78"/>
              </a:rPr>
              <a:t>1-</a:t>
            </a:r>
            <a:r>
              <a:rPr lang="fa-IR" sz="1400" dirty="0" smtClean="0">
                <a:latin typeface="Calibri" panose="020F0502020204030204" pitchFamily="34" charset="0"/>
                <a:cs typeface="B Nazanin" panose="00000400000000000000" pitchFamily="2" charset="-78"/>
              </a:rPr>
              <a:t> </a:t>
            </a:r>
            <a:r>
              <a:rPr lang="fa-IR" sz="1400" dirty="0">
                <a:latin typeface="BMitra"/>
                <a:cs typeface="B Nazanin" panose="00000400000000000000" pitchFamily="2" charset="-78"/>
              </a:rPr>
              <a:t>براي پیشگیري از ایجاد چروك از </a:t>
            </a:r>
            <a:r>
              <a:rPr lang="fa-IR" sz="1400" dirty="0">
                <a:latin typeface="Calibri" panose="020F0502020204030204" pitchFamily="34" charset="0"/>
                <a:cs typeface="B Nazanin" panose="00000400000000000000" pitchFamily="2" charset="-78"/>
              </a:rPr>
              <a:t>20 </a:t>
            </a:r>
            <a:r>
              <a:rPr lang="fa-IR" sz="1400" dirty="0">
                <a:latin typeface="BMitra"/>
                <a:cs typeface="B Nazanin" panose="00000400000000000000" pitchFamily="2" charset="-78"/>
              </a:rPr>
              <a:t>سالگی و براي بهبود خطوط در سنین بالاتر کاربرد دارد</a:t>
            </a:r>
            <a:r>
              <a:rPr lang="fa-IR" sz="1400" dirty="0">
                <a:latin typeface="Calibri" panose="020F0502020204030204" pitchFamily="34" charset="0"/>
                <a:cs typeface="B Nazanin" panose="00000400000000000000" pitchFamily="2" charset="-78"/>
              </a:rPr>
              <a:t>.</a:t>
            </a:r>
          </a:p>
          <a:p>
            <a:pPr algn="r"/>
            <a:r>
              <a:rPr lang="fa-IR" sz="1400" dirty="0">
                <a:latin typeface="BMitra"/>
                <a:cs typeface="B Nazanin" panose="00000400000000000000" pitchFamily="2" charset="-78"/>
              </a:rPr>
              <a:t>در این مورد می باشد</a:t>
            </a:r>
            <a:r>
              <a:rPr lang="fa-IR" sz="1400" dirty="0">
                <a:latin typeface="Calibri" panose="020F0502020204030204" pitchFamily="34" charset="0"/>
                <a:cs typeface="B Nazanin" panose="00000400000000000000" pitchFamily="2" charset="-78"/>
              </a:rPr>
              <a:t>. </a:t>
            </a:r>
            <a:r>
              <a:rPr lang="en-US" sz="1400" dirty="0">
                <a:latin typeface="Calibri" panose="020F0502020204030204" pitchFamily="34" charset="0"/>
                <a:cs typeface="B Nazanin" panose="00000400000000000000" pitchFamily="2" charset="-78"/>
              </a:rPr>
              <a:t>FDA </a:t>
            </a:r>
            <a:r>
              <a:rPr lang="fa-IR" sz="1400" dirty="0" smtClean="0">
                <a:latin typeface="Calibri" panose="020F0502020204030204" pitchFamily="34" charset="0"/>
                <a:cs typeface="B Nazanin" panose="00000400000000000000" pitchFamily="2" charset="-78"/>
              </a:rPr>
              <a:t>2-</a:t>
            </a:r>
            <a:r>
              <a:rPr lang="fa-IR" sz="1400" dirty="0" smtClean="0">
                <a:latin typeface="BMitra"/>
                <a:cs typeface="B Nazanin" panose="00000400000000000000" pitchFamily="2" charset="-78"/>
              </a:rPr>
              <a:t>در </a:t>
            </a:r>
            <a:r>
              <a:rPr lang="fa-IR" sz="1400" dirty="0">
                <a:latin typeface="BMitra"/>
                <a:cs typeface="B Nazanin" panose="00000400000000000000" pitchFamily="2" charset="-78"/>
              </a:rPr>
              <a:t>درمان خطوط پیشانی و اطراف چشم توصیه می شود و داراي تائیدیه</a:t>
            </a:r>
          </a:p>
          <a:p>
            <a:pPr algn="r"/>
            <a:r>
              <a:rPr lang="fa-IR" sz="1400" dirty="0" smtClean="0">
                <a:latin typeface="BMitra"/>
                <a:cs typeface="B Nazanin" panose="00000400000000000000" pitchFamily="2" charset="-78"/>
              </a:rPr>
              <a:t>3-</a:t>
            </a:r>
            <a:r>
              <a:rPr lang="fa-IR" sz="1400" dirty="0" smtClean="0">
                <a:latin typeface="Calibri" panose="020F0502020204030204" pitchFamily="34" charset="0"/>
                <a:cs typeface="B Nazanin" panose="00000400000000000000" pitchFamily="2" charset="-78"/>
              </a:rPr>
              <a:t> </a:t>
            </a:r>
            <a:r>
              <a:rPr lang="fa-IR" sz="1400" dirty="0">
                <a:latin typeface="BMitra"/>
                <a:cs typeface="B Nazanin" panose="00000400000000000000" pitchFamily="2" charset="-78"/>
              </a:rPr>
              <a:t>بدون نیاز به زمان استراحت یا بستري شدن باعث ایجاد ظاهري جوانتر می شود</a:t>
            </a:r>
            <a:r>
              <a:rPr lang="fa-IR" sz="1400" dirty="0">
                <a:latin typeface="Calibri" panose="020F0502020204030204" pitchFamily="34" charset="0"/>
                <a:cs typeface="B Nazanin" panose="00000400000000000000" pitchFamily="2" charset="-78"/>
              </a:rPr>
              <a:t>.</a:t>
            </a:r>
          </a:p>
          <a:p>
            <a:pPr algn="r"/>
            <a:r>
              <a:rPr lang="fa-IR" sz="1400" dirty="0" smtClean="0">
                <a:latin typeface="BMitra"/>
                <a:cs typeface="B Nazanin" panose="00000400000000000000" pitchFamily="2" charset="-78"/>
              </a:rPr>
              <a:t>4-</a:t>
            </a:r>
            <a:r>
              <a:rPr lang="fa-IR" sz="1400" dirty="0" smtClean="0">
                <a:latin typeface="Calibri" panose="020F0502020204030204" pitchFamily="34" charset="0"/>
                <a:cs typeface="B Nazanin" panose="00000400000000000000" pitchFamily="2" charset="-78"/>
              </a:rPr>
              <a:t> </a:t>
            </a:r>
            <a:r>
              <a:rPr lang="fa-IR" sz="1400" dirty="0">
                <a:latin typeface="BMitra"/>
                <a:cs typeface="B Nazanin" panose="00000400000000000000" pitchFamily="2" charset="-78"/>
              </a:rPr>
              <a:t>جهت بالا بردن ابرو بدون جراحی توصیه می شود</a:t>
            </a:r>
            <a:r>
              <a:rPr lang="fa-IR" sz="1400" dirty="0">
                <a:latin typeface="Calibri" panose="020F0502020204030204" pitchFamily="34" charset="0"/>
                <a:cs typeface="B Nazanin" panose="00000400000000000000" pitchFamily="2" charset="-78"/>
              </a:rPr>
              <a:t>.</a:t>
            </a:r>
          </a:p>
          <a:p>
            <a:pPr algn="r"/>
            <a:r>
              <a:rPr lang="fa-IR" sz="1400" dirty="0" smtClean="0">
                <a:latin typeface="BMitra"/>
                <a:cs typeface="B Nazanin" panose="00000400000000000000" pitchFamily="2" charset="-78"/>
              </a:rPr>
              <a:t>5-</a:t>
            </a:r>
            <a:r>
              <a:rPr lang="fa-IR" sz="1400" dirty="0" smtClean="0">
                <a:latin typeface="Calibri" panose="020F0502020204030204" pitchFamily="34" charset="0"/>
                <a:cs typeface="B Nazanin" panose="00000400000000000000" pitchFamily="2" charset="-78"/>
              </a:rPr>
              <a:t> </a:t>
            </a:r>
            <a:r>
              <a:rPr lang="fa-IR" sz="1400" dirty="0">
                <a:latin typeface="BMitra"/>
                <a:cs typeface="B Nazanin" panose="00000400000000000000" pitchFamily="2" charset="-78"/>
              </a:rPr>
              <a:t>در صورت عمیق بودن خطوط باید از سایر درمانها نیز استفاده شود</a:t>
            </a:r>
            <a:r>
              <a:rPr lang="fa-IR" sz="1400" dirty="0">
                <a:latin typeface="Calibri" panose="020F0502020204030204" pitchFamily="34" charset="0"/>
                <a:cs typeface="B Nazanin" panose="00000400000000000000" pitchFamily="2" charset="-78"/>
              </a:rPr>
              <a:t>.</a:t>
            </a:r>
          </a:p>
          <a:p>
            <a:pPr algn="r"/>
            <a:r>
              <a:rPr lang="fa-IR" sz="1400" dirty="0" smtClean="0">
                <a:latin typeface="BMitra"/>
                <a:cs typeface="B Nazanin" panose="00000400000000000000" pitchFamily="2" charset="-78"/>
              </a:rPr>
              <a:t>6-</a:t>
            </a:r>
            <a:r>
              <a:rPr lang="fa-IR" sz="1400" dirty="0" smtClean="0">
                <a:latin typeface="Calibri" panose="020F0502020204030204" pitchFamily="34" charset="0"/>
                <a:cs typeface="B Nazanin" panose="00000400000000000000" pitchFamily="2" charset="-78"/>
              </a:rPr>
              <a:t> </a:t>
            </a:r>
            <a:r>
              <a:rPr lang="fa-IR" sz="1400" dirty="0">
                <a:latin typeface="BMitra"/>
                <a:cs typeface="B Nazanin" panose="00000400000000000000" pitchFamily="2" charset="-78"/>
              </a:rPr>
              <a:t>براي درمان تعریق بیش از حد زیر بغل و کف دست مورد استفاده قرار می گیرد</a:t>
            </a:r>
            <a:r>
              <a:rPr lang="fa-IR" sz="1400" dirty="0" smtClean="0">
                <a:latin typeface="Calibri" panose="020F0502020204030204" pitchFamily="34" charset="0"/>
                <a:cs typeface="B Nazanin" panose="00000400000000000000" pitchFamily="2" charset="-78"/>
              </a:rPr>
              <a:t>. </a:t>
            </a:r>
          </a:p>
          <a:p>
            <a:pPr algn="r"/>
            <a:endParaRPr lang="fa-IR" sz="1400" dirty="0">
              <a:latin typeface="Calibri" panose="020F0502020204030204" pitchFamily="34" charset="0"/>
              <a:cs typeface="B Nazanin" panose="00000400000000000000" pitchFamily="2" charset="-78"/>
            </a:endParaRPr>
          </a:p>
          <a:p>
            <a:pPr algn="r"/>
            <a:r>
              <a:rPr lang="fa-IR" sz="2000" b="0" i="0" u="none" strike="noStrike" baseline="0" dirty="0" smtClean="0">
                <a:latin typeface="BMitra"/>
                <a:cs typeface="B Nazanin" panose="00000400000000000000" pitchFamily="2" charset="-78"/>
              </a:rPr>
              <a:t>ماندگاري بوتاکس</a:t>
            </a:r>
            <a:r>
              <a:rPr lang="fa-IR" sz="2000" b="0" i="0" u="none" strike="noStrike" baseline="0" dirty="0" smtClean="0">
                <a:latin typeface="Calibri" panose="020F0502020204030204" pitchFamily="34" charset="0"/>
                <a:cs typeface="B Nazanin" panose="00000400000000000000" pitchFamily="2" charset="-78"/>
              </a:rPr>
              <a:t>:</a:t>
            </a:r>
          </a:p>
          <a:p>
            <a:pPr algn="r"/>
            <a:r>
              <a:rPr lang="fa-IR" sz="1400" dirty="0">
                <a:latin typeface="BMitra"/>
                <a:cs typeface="B Nazanin" panose="00000400000000000000" pitchFamily="2" charset="-78"/>
              </a:rPr>
              <a:t>معمولا زمان ماندگاري بو تاکس بین </a:t>
            </a:r>
            <a:r>
              <a:rPr lang="fa-IR" sz="1400" dirty="0">
                <a:latin typeface="Calibri" panose="020F0502020204030204" pitchFamily="34" charset="0"/>
                <a:cs typeface="B Nazanin" panose="00000400000000000000" pitchFamily="2" charset="-78"/>
              </a:rPr>
              <a:t>4 </a:t>
            </a:r>
            <a:r>
              <a:rPr lang="fa-IR" sz="1400" dirty="0">
                <a:latin typeface="BMitra"/>
                <a:cs typeface="B Nazanin" panose="00000400000000000000" pitchFamily="2" charset="-78"/>
              </a:rPr>
              <a:t>تا </a:t>
            </a:r>
            <a:r>
              <a:rPr lang="fa-IR" sz="1400" dirty="0">
                <a:latin typeface="Calibri" panose="020F0502020204030204" pitchFamily="34" charset="0"/>
                <a:cs typeface="B Nazanin" panose="00000400000000000000" pitchFamily="2" charset="-78"/>
              </a:rPr>
              <a:t>6 </a:t>
            </a:r>
            <a:r>
              <a:rPr lang="fa-IR" sz="1400" dirty="0">
                <a:latin typeface="BMitra"/>
                <a:cs typeface="B Nazanin" panose="00000400000000000000" pitchFamily="2" charset="-78"/>
              </a:rPr>
              <a:t>ماه است و در افراد مختلف این زمان متفاوت است. معمولا اثر بوتاکس از </a:t>
            </a:r>
            <a:r>
              <a:rPr lang="fa-IR" sz="1400" dirty="0" smtClean="0">
                <a:latin typeface="Calibri" panose="020F0502020204030204" pitchFamily="34" charset="0"/>
                <a:cs typeface="B Nazanin" panose="00000400000000000000" pitchFamily="2" charset="-78"/>
              </a:rPr>
              <a:t>2 </a:t>
            </a:r>
            <a:r>
              <a:rPr lang="fa-IR" sz="1400" dirty="0" smtClean="0">
                <a:latin typeface="BMitra"/>
                <a:cs typeface="B Nazanin" panose="00000400000000000000" pitchFamily="2" charset="-78"/>
              </a:rPr>
              <a:t>ساعت </a:t>
            </a:r>
            <a:r>
              <a:rPr lang="fa-IR" sz="1400" dirty="0">
                <a:latin typeface="BMitra"/>
                <a:cs typeface="B Nazanin" panose="00000400000000000000" pitchFamily="2" charset="-78"/>
              </a:rPr>
              <a:t>بعد از تزریق در بدن فرد آغاز می شود ولی نتیجه قابل مشاهده از روز </a:t>
            </a:r>
            <a:r>
              <a:rPr lang="fa-IR" sz="1400" dirty="0">
                <a:latin typeface="Calibri" panose="020F0502020204030204" pitchFamily="34" charset="0"/>
                <a:cs typeface="B Nazanin" panose="00000400000000000000" pitchFamily="2" charset="-78"/>
              </a:rPr>
              <a:t>3 </a:t>
            </a:r>
            <a:r>
              <a:rPr lang="fa-IR" sz="1400" dirty="0">
                <a:latin typeface="BMitra"/>
                <a:cs typeface="B Nazanin" panose="00000400000000000000" pitchFamily="2" charset="-78"/>
              </a:rPr>
              <a:t>شروع و روز </a:t>
            </a:r>
            <a:r>
              <a:rPr lang="fa-IR" sz="1400" dirty="0">
                <a:latin typeface="Calibri" panose="020F0502020204030204" pitchFamily="34" charset="0"/>
                <a:cs typeface="B Nazanin" panose="00000400000000000000" pitchFamily="2" charset="-78"/>
              </a:rPr>
              <a:t>14 </a:t>
            </a:r>
            <a:r>
              <a:rPr lang="fa-IR" sz="1400" dirty="0">
                <a:latin typeface="BMitra"/>
                <a:cs typeface="B Nazanin" panose="00000400000000000000" pitchFamily="2" charset="-78"/>
              </a:rPr>
              <a:t>تا </a:t>
            </a:r>
            <a:r>
              <a:rPr lang="fa-IR" sz="1400" dirty="0">
                <a:latin typeface="Calibri" panose="020F0502020204030204" pitchFamily="34" charset="0"/>
                <a:cs typeface="B Nazanin" panose="00000400000000000000" pitchFamily="2" charset="-78"/>
              </a:rPr>
              <a:t>21 </a:t>
            </a:r>
            <a:r>
              <a:rPr lang="fa-IR" sz="1400" dirty="0">
                <a:latin typeface="BMitra"/>
                <a:cs typeface="B Nazanin" panose="00000400000000000000" pitchFamily="2" charset="-78"/>
              </a:rPr>
              <a:t>ام تکمیل می شود.</a:t>
            </a:r>
          </a:p>
          <a:p>
            <a:pPr algn="r"/>
            <a:r>
              <a:rPr lang="fa-IR" sz="1400" dirty="0">
                <a:latin typeface="BMitra"/>
                <a:cs typeface="B Nazanin" panose="00000400000000000000" pitchFamily="2" charset="-78"/>
              </a:rPr>
              <a:t>(ابتدا عضلات کوچکتر و ضعیف تر و سپس عضلات بزرگتر و قویتر فلج می شوند.) بوتاکس یک نوع پروتین حساس </a:t>
            </a:r>
            <a:r>
              <a:rPr lang="fa-IR" sz="1400" dirty="0" smtClean="0">
                <a:latin typeface="BMitra"/>
                <a:cs typeface="B Nazanin" panose="00000400000000000000" pitchFamily="2" charset="-78"/>
              </a:rPr>
              <a:t>به حرارت </a:t>
            </a:r>
            <a:r>
              <a:rPr lang="fa-IR" sz="1400" dirty="0">
                <a:latin typeface="BMitra"/>
                <a:cs typeface="B Nazanin" panose="00000400000000000000" pitchFamily="2" charset="-78"/>
              </a:rPr>
              <a:t>است. انتقال نامناسب از کارخانه سازنده تا مصرف کننده یا مصرف بعضی داروها، سیگار یا حرارت باعث اثر کوتاه </a:t>
            </a:r>
            <a:r>
              <a:rPr lang="fa-IR" sz="1400" dirty="0" smtClean="0">
                <a:latin typeface="BMitra"/>
                <a:cs typeface="B Nazanin" panose="00000400000000000000" pitchFamily="2" charset="-78"/>
              </a:rPr>
              <a:t>تر دارو </a:t>
            </a:r>
            <a:r>
              <a:rPr lang="fa-IR" sz="1400" dirty="0">
                <a:latin typeface="BMitra"/>
                <a:cs typeface="B Nazanin" panose="00000400000000000000" pitchFamily="2" charset="-78"/>
              </a:rPr>
              <a:t>می شود</a:t>
            </a:r>
            <a:r>
              <a:rPr lang="fa-IR" sz="1400" dirty="0" smtClean="0">
                <a:latin typeface="Calibri" panose="020F0502020204030204" pitchFamily="34" charset="0"/>
                <a:cs typeface="B Nazanin" panose="00000400000000000000" pitchFamily="2" charset="-78"/>
              </a:rPr>
              <a:t>.</a:t>
            </a:r>
          </a:p>
          <a:p>
            <a:pPr algn="r"/>
            <a:r>
              <a:rPr lang="fa-IR" sz="2000" dirty="0">
                <a:cs typeface="B Nazanin" panose="00000400000000000000" pitchFamily="2" charset="-78"/>
              </a:rPr>
              <a:t>ف</a:t>
            </a:r>
            <a:r>
              <a:rPr lang="fa-IR" sz="2000" dirty="0" smtClean="0">
                <a:cs typeface="B Nazanin" panose="00000400000000000000" pitchFamily="2" charset="-78"/>
              </a:rPr>
              <a:t>واصل </a:t>
            </a:r>
            <a:r>
              <a:rPr lang="fa-IR" sz="2000" dirty="0">
                <a:cs typeface="B Nazanin" panose="00000400000000000000" pitchFamily="2" charset="-78"/>
              </a:rPr>
              <a:t>تزریق:</a:t>
            </a:r>
          </a:p>
          <a:p>
            <a:pPr algn="r"/>
            <a:r>
              <a:rPr lang="fa-IR" sz="1400" dirty="0" smtClean="0">
                <a:cs typeface="B Nazanin" panose="00000400000000000000" pitchFamily="2" charset="-78"/>
              </a:rPr>
              <a:t>فواصل چهار تا شش ماه انجام شود و اگر قادر به انقباض عضلات بودید نیز تزریق انجام شود.</a:t>
            </a:r>
            <a:endParaRPr lang="fa-IR" sz="1400" dirty="0">
              <a:cs typeface="B Nazanin" panose="00000400000000000000" pitchFamily="2" charset="-78"/>
            </a:endParaRPr>
          </a:p>
          <a:p>
            <a:pPr algn="r"/>
            <a:r>
              <a:rPr lang="fa-IR" sz="1400" dirty="0">
                <a:cs typeface="B Nazanin" panose="00000400000000000000" pitchFamily="2" charset="-78"/>
              </a:rPr>
              <a:t>در موارد دور چشم با توجه به مقدار کم تزریق و سطحی بودن دارو بهتر است هر 3 ماه تکرار شود.</a:t>
            </a:r>
            <a:endParaRPr lang="fa-IR" sz="1400" dirty="0">
              <a:latin typeface="Calibri" panose="020F0502020204030204" pitchFamily="34" charset="0"/>
              <a:cs typeface="B Nazanin" panose="00000400000000000000" pitchFamily="2" charset="-78"/>
            </a:endParaRPr>
          </a:p>
        </p:txBody>
      </p:sp>
      <p:sp>
        <p:nvSpPr>
          <p:cNvPr id="16" name="TextBox 15"/>
          <p:cNvSpPr txBox="1"/>
          <p:nvPr/>
        </p:nvSpPr>
        <p:spPr>
          <a:xfrm>
            <a:off x="285562" y="9230325"/>
            <a:ext cx="867232" cy="307777"/>
          </a:xfrm>
          <a:prstGeom prst="rect">
            <a:avLst/>
          </a:prstGeom>
          <a:noFill/>
        </p:spPr>
        <p:txBody>
          <a:bodyPr wrap="square" rtlCol="0">
            <a:spAutoFit/>
          </a:bodyPr>
          <a:lstStyle/>
          <a:p>
            <a:r>
              <a:rPr lang="fa-IR" sz="1400" b="1" dirty="0" smtClean="0">
                <a:cs typeface="B Nazanin" panose="00000400000000000000" pitchFamily="2" charset="-78"/>
              </a:rPr>
              <a:t>صفحه 1</a:t>
            </a:r>
            <a:endParaRPr lang="en-US" sz="1400" b="1" dirty="0">
              <a:cs typeface="B Nazanin" panose="00000400000000000000" pitchFamily="2" charset="-78"/>
            </a:endParaRPr>
          </a:p>
        </p:txBody>
      </p:sp>
    </p:spTree>
    <p:extLst>
      <p:ext uri="{BB962C8B-B14F-4D97-AF65-F5344CB8AC3E}">
        <p14:creationId xmlns:p14="http://schemas.microsoft.com/office/powerpoint/2010/main" val="146803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p:nvPr/>
        </p:nvSpPr>
        <p:spPr>
          <a:xfrm>
            <a:off x="33771" y="254556"/>
            <a:ext cx="6718852" cy="1649412"/>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a:gsLst>
              <a:gs pos="76000">
                <a:srgbClr val="CCFF33"/>
              </a:gs>
              <a:gs pos="2000">
                <a:srgbClr val="006600"/>
              </a:gs>
            </a:gsLst>
            <a:path path="circle">
              <a:fillToRect l="100000" t="100000"/>
            </a:path>
          </a:gradFill>
          <a:effectLst>
            <a:glow>
              <a:srgbClr val="66FF33"/>
            </a:glow>
            <a:outerShdw blurRad="254000" dir="5400000" sx="99000" sy="99000" algn="t" rotWithShape="0">
              <a:srgbClr val="00FFFF">
                <a:alpha val="40000"/>
              </a:srgb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300"/>
          </a:p>
        </p:txBody>
      </p:sp>
      <p:sp>
        <p:nvSpPr>
          <p:cNvPr id="6" name="Rectangle 9"/>
          <p:cNvSpPr/>
          <p:nvPr/>
        </p:nvSpPr>
        <p:spPr>
          <a:xfrm>
            <a:off x="119496" y="24368"/>
            <a:ext cx="6713103" cy="1662177"/>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flip="none" rotWithShape="1">
            <a:gsLst>
              <a:gs pos="34000">
                <a:srgbClr val="CCFF33"/>
              </a:gs>
              <a:gs pos="87000">
                <a:srgbClr val="006600"/>
              </a:gs>
            </a:gsLst>
            <a:path path="circle">
              <a:fillToRect l="100000" t="100000"/>
            </a:path>
            <a:tileRect r="-100000" b="-100000"/>
          </a:gradFill>
          <a:effectLst>
            <a:glow rad="63500">
              <a:schemeClr val="accent4">
                <a:satMod val="175000"/>
                <a:alpha val="40000"/>
              </a:schemeClr>
            </a:glow>
            <a:outerShdw blurRad="50800" dist="38100" dir="5400000" algn="t"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3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3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3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13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13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ar-SA" sz="13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3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300" dirty="0">
              <a:effectLst/>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fa-IR" sz="1300" dirty="0">
                <a:ln>
                  <a:noFill/>
                </a:ln>
                <a:solidFill>
                  <a:srgbClr val="000000"/>
                </a:solidFill>
                <a:effectLst>
                  <a:reflection stA="1000" endPos="0" fadeDir="0" sx="0" sy="0"/>
                </a:effectLst>
                <a:ea typeface="Calibri" panose="020F0502020204030204" pitchFamily="34" charset="0"/>
                <a:cs typeface="B Nazanin" panose="00000400000000000000" pitchFamily="2" charset="-78"/>
              </a:rPr>
              <a:t> </a:t>
            </a:r>
            <a:endParaRPr lang="en-US" sz="1300" dirty="0">
              <a:effectLst/>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300" dirty="0">
                <a:ln>
                  <a:noFill/>
                </a:ln>
                <a:solidFill>
                  <a:srgbClr val="000000"/>
                </a:solidFill>
                <a:effectLst>
                  <a:reflection stA="1000" endPos="0" fadeDir="0" sx="0" sy="0"/>
                </a:effectLst>
                <a:ea typeface="Calibri" panose="020F0502020204030204" pitchFamily="34" charset="0"/>
                <a:cs typeface="Arial" panose="020B0604020202020204" pitchFamily="34" charset="0"/>
              </a:rPr>
              <a:t> </a:t>
            </a:r>
            <a:endParaRPr lang="en-US" sz="1300" dirty="0">
              <a:effectLst/>
              <a:ea typeface="Calibri" panose="020F0502020204030204" pitchFamily="34" charset="0"/>
              <a:cs typeface="Arial" panose="020B0604020202020204" pitchFamily="34" charset="0"/>
            </a:endParaRPr>
          </a:p>
        </p:txBody>
      </p:sp>
      <p:pic>
        <p:nvPicPr>
          <p:cNvPr id="2050"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25024" t="18732" r="22314" b="25607"/>
          <a:stretch>
            <a:fillRect/>
          </a:stretch>
        </p:blipFill>
        <p:spPr bwMode="auto">
          <a:xfrm>
            <a:off x="5693813" y="100999"/>
            <a:ext cx="1016092" cy="106064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p:nvPr/>
        </p:nvSpPr>
        <p:spPr>
          <a:xfrm rot="10800000">
            <a:off x="17040" y="8587471"/>
            <a:ext cx="6824229" cy="1037394"/>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a:gsLst>
              <a:gs pos="76000">
                <a:srgbClr val="CCFF33"/>
              </a:gs>
              <a:gs pos="2000">
                <a:srgbClr val="006600"/>
              </a:gs>
            </a:gsLst>
            <a:path path="circle">
              <a:fillToRect l="100000" t="100000"/>
            </a:path>
          </a:gradFill>
          <a:effectLst>
            <a:glow>
              <a:srgbClr val="66FF33"/>
            </a:glow>
            <a:outerShdw blurRad="254000" dir="5400000" sx="99000" sy="99000" algn="t" rotWithShape="0">
              <a:srgbClr val="00FFFF">
                <a:alpha val="40000"/>
              </a:srgb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300"/>
          </a:p>
        </p:txBody>
      </p:sp>
      <p:sp>
        <p:nvSpPr>
          <p:cNvPr id="10" name="Rectangle 9"/>
          <p:cNvSpPr/>
          <p:nvPr/>
        </p:nvSpPr>
        <p:spPr>
          <a:xfrm rot="10800000">
            <a:off x="33771" y="8804894"/>
            <a:ext cx="6790769" cy="1038776"/>
          </a:xfrm>
          <a:custGeom>
            <a:avLst/>
            <a:gdLst>
              <a:gd name="connsiteX0" fmla="*/ 0 w 6836410"/>
              <a:gd name="connsiteY0" fmla="*/ 0 h 895927"/>
              <a:gd name="connsiteX1" fmla="*/ 6836410 w 6836410"/>
              <a:gd name="connsiteY1" fmla="*/ 0 h 895927"/>
              <a:gd name="connsiteX2" fmla="*/ 6836410 w 6836410"/>
              <a:gd name="connsiteY2" fmla="*/ 895927 h 895927"/>
              <a:gd name="connsiteX3" fmla="*/ 0 w 6836410"/>
              <a:gd name="connsiteY3" fmla="*/ 895927 h 895927"/>
              <a:gd name="connsiteX4" fmla="*/ 0 w 6836410"/>
              <a:gd name="connsiteY4" fmla="*/ 0 h 895927"/>
              <a:gd name="connsiteX0" fmla="*/ 0 w 6836410"/>
              <a:gd name="connsiteY0" fmla="*/ 0 h 895927"/>
              <a:gd name="connsiteX1" fmla="*/ 6836410 w 6836410"/>
              <a:gd name="connsiteY1" fmla="*/ 0 h 895927"/>
              <a:gd name="connsiteX2" fmla="*/ 6836410 w 6836410"/>
              <a:gd name="connsiteY2" fmla="*/ 895927 h 895927"/>
              <a:gd name="connsiteX3" fmla="*/ 83127 w 6836410"/>
              <a:gd name="connsiteY3" fmla="*/ 424872 h 895927"/>
              <a:gd name="connsiteX4" fmla="*/ 0 w 6836410"/>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54883"/>
              <a:gd name="connsiteY0" fmla="*/ 0 h 895927"/>
              <a:gd name="connsiteX1" fmla="*/ 6854883 w 6854883"/>
              <a:gd name="connsiteY1" fmla="*/ 0 h 895927"/>
              <a:gd name="connsiteX2" fmla="*/ 6854883 w 6854883"/>
              <a:gd name="connsiteY2" fmla="*/ 895927 h 895927"/>
              <a:gd name="connsiteX3" fmla="*/ 0 w 6854883"/>
              <a:gd name="connsiteY3" fmla="*/ 480290 h 895927"/>
              <a:gd name="connsiteX4" fmla="*/ 18473 w 6854883"/>
              <a:gd name="connsiteY4" fmla="*/ 0 h 895927"/>
              <a:gd name="connsiteX0" fmla="*/ 18473 w 6882592"/>
              <a:gd name="connsiteY0" fmla="*/ 0 h 1080654"/>
              <a:gd name="connsiteX1" fmla="*/ 6854883 w 6882592"/>
              <a:gd name="connsiteY1" fmla="*/ 0 h 1080654"/>
              <a:gd name="connsiteX2" fmla="*/ 6882592 w 6882592"/>
              <a:gd name="connsiteY2" fmla="*/ 1080654 h 1080654"/>
              <a:gd name="connsiteX3" fmla="*/ 0 w 6882592"/>
              <a:gd name="connsiteY3" fmla="*/ 480290 h 1080654"/>
              <a:gd name="connsiteX4" fmla="*/ 18473 w 6882592"/>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609599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0 w 6864119"/>
              <a:gd name="connsiteY0" fmla="*/ 0 h 1080654"/>
              <a:gd name="connsiteX1" fmla="*/ 6836410 w 6864119"/>
              <a:gd name="connsiteY1" fmla="*/ 0 h 1080654"/>
              <a:gd name="connsiteX2" fmla="*/ 6864119 w 6864119"/>
              <a:gd name="connsiteY2" fmla="*/ 1080654 h 1080654"/>
              <a:gd name="connsiteX3" fmla="*/ 0 w 6864119"/>
              <a:gd name="connsiteY3" fmla="*/ 923635 h 1080654"/>
              <a:gd name="connsiteX4" fmla="*/ 0 w 6864119"/>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45647 w 6873356"/>
              <a:gd name="connsiteY1" fmla="*/ 0 h 1080654"/>
              <a:gd name="connsiteX2" fmla="*/ 6873356 w 6873356"/>
              <a:gd name="connsiteY2" fmla="*/ 1080654 h 1080654"/>
              <a:gd name="connsiteX3" fmla="*/ 0 w 6873356"/>
              <a:gd name="connsiteY3" fmla="*/ 646544 h 1080654"/>
              <a:gd name="connsiteX4" fmla="*/ 9237 w 6873356"/>
              <a:gd name="connsiteY4" fmla="*/ 0 h 1080654"/>
              <a:gd name="connsiteX0" fmla="*/ 9237 w 6873356"/>
              <a:gd name="connsiteY0" fmla="*/ 0 h 1080654"/>
              <a:gd name="connsiteX1" fmla="*/ 6854883 w 6873356"/>
              <a:gd name="connsiteY1" fmla="*/ 9236 h 1080654"/>
              <a:gd name="connsiteX2" fmla="*/ 6873356 w 6873356"/>
              <a:gd name="connsiteY2" fmla="*/ 1080654 h 1080654"/>
              <a:gd name="connsiteX3" fmla="*/ 0 w 6873356"/>
              <a:gd name="connsiteY3" fmla="*/ 646544 h 1080654"/>
              <a:gd name="connsiteX4" fmla="*/ 9237 w 6873356"/>
              <a:gd name="connsiteY4" fmla="*/ 0 h 108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3356" h="1080654">
                <a:moveTo>
                  <a:pt x="9237" y="0"/>
                </a:moveTo>
                <a:lnTo>
                  <a:pt x="6854883" y="9236"/>
                </a:lnTo>
                <a:lnTo>
                  <a:pt x="6873356" y="1080654"/>
                </a:lnTo>
                <a:cubicBezTo>
                  <a:pt x="5946140" y="1006762"/>
                  <a:pt x="4224597" y="-147782"/>
                  <a:pt x="0" y="646544"/>
                </a:cubicBezTo>
                <a:lnTo>
                  <a:pt x="9237" y="0"/>
                </a:lnTo>
                <a:close/>
              </a:path>
            </a:pathLst>
          </a:custGeom>
          <a:gradFill flip="none" rotWithShape="1">
            <a:gsLst>
              <a:gs pos="34000">
                <a:srgbClr val="CCFF33"/>
              </a:gs>
              <a:gs pos="87000">
                <a:srgbClr val="006600"/>
              </a:gs>
            </a:gsLst>
            <a:path path="circle">
              <a:fillToRect l="100000" t="100000"/>
            </a:path>
            <a:tileRect r="-100000" b="-100000"/>
          </a:gradFill>
          <a:effectLst>
            <a:glow rad="63500">
              <a:schemeClr val="accent4">
                <a:satMod val="175000"/>
                <a:alpha val="40000"/>
              </a:schemeClr>
            </a:glow>
            <a:outerShdw blurRad="50800" dist="38100" dir="5400000" algn="t"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300"/>
          </a:p>
        </p:txBody>
      </p:sp>
      <p:sp>
        <p:nvSpPr>
          <p:cNvPr id="11" name="Rectangle 8"/>
          <p:cNvSpPr>
            <a:spLocks noChangeArrowheads="1"/>
          </p:cNvSpPr>
          <p:nvPr/>
        </p:nvSpPr>
        <p:spPr bwMode="auto">
          <a:xfrm>
            <a:off x="-22225" y="115604"/>
            <a:ext cx="18473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300"/>
          </a:p>
        </p:txBody>
      </p:sp>
      <p:sp>
        <p:nvSpPr>
          <p:cNvPr id="12" name="Rectangle 12"/>
          <p:cNvSpPr>
            <a:spLocks noChangeArrowheads="1"/>
          </p:cNvSpPr>
          <p:nvPr/>
        </p:nvSpPr>
        <p:spPr bwMode="auto">
          <a:xfrm>
            <a:off x="-22225" y="344205"/>
            <a:ext cx="18473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300"/>
          </a:p>
        </p:txBody>
      </p:sp>
      <p:sp>
        <p:nvSpPr>
          <p:cNvPr id="2" name="Rectangle 1"/>
          <p:cNvSpPr/>
          <p:nvPr/>
        </p:nvSpPr>
        <p:spPr>
          <a:xfrm>
            <a:off x="217420" y="1545954"/>
            <a:ext cx="5648122" cy="523220"/>
          </a:xfrm>
          <a:prstGeom prst="rect">
            <a:avLst/>
          </a:prstGeom>
        </p:spPr>
        <p:txBody>
          <a:bodyPr wrap="square">
            <a:spAutoFit/>
          </a:bodyPr>
          <a:lstStyle/>
          <a:p>
            <a:pPr algn="r"/>
            <a:r>
              <a:rPr lang="fa-IR" sz="1400" dirty="0" smtClean="0">
                <a:cs typeface="B Nazanin" panose="00000400000000000000" pitchFamily="2" charset="-78"/>
              </a:rPr>
              <a:t>از </a:t>
            </a:r>
            <a:r>
              <a:rPr lang="fa-IR" sz="1400" dirty="0">
                <a:cs typeface="B Nazanin" panose="00000400000000000000" pitchFamily="2" charset="-78"/>
              </a:rPr>
              <a:t>چند روز قبل از تزریق، از مصرف داروهاي رقیق کننده خون اجتناب شود مانند آسپیرین </a:t>
            </a:r>
            <a:r>
              <a:rPr lang="fa-IR" sz="1400" dirty="0" smtClean="0">
                <a:cs typeface="B Nazanin" panose="00000400000000000000" pitchFamily="2" charset="-78"/>
              </a:rPr>
              <a:t>، </a:t>
            </a:r>
            <a:r>
              <a:rPr lang="fa-IR" sz="1400" dirty="0" smtClean="0">
                <a:cs typeface="B Nazanin" panose="00000400000000000000" pitchFamily="2" charset="-78"/>
              </a:rPr>
              <a:t>داروهاي </a:t>
            </a:r>
            <a:r>
              <a:rPr lang="en-US" sz="1400" dirty="0" smtClean="0">
                <a:cs typeface="B Nazanin" panose="00000400000000000000" pitchFamily="2" charset="-78"/>
              </a:rPr>
              <a:t>Advil, E</a:t>
            </a:r>
            <a:r>
              <a:rPr lang="fa-IR" sz="1400" dirty="0" smtClean="0">
                <a:cs typeface="B Nazanin" panose="00000400000000000000" pitchFamily="2" charset="-78"/>
              </a:rPr>
              <a:t>ضد التهاب غیراستروئیدي </a:t>
            </a:r>
            <a:r>
              <a:rPr lang="fa-IR" sz="1400" dirty="0">
                <a:cs typeface="B Nazanin" panose="00000400000000000000" pitchFamily="2" charset="-78"/>
              </a:rPr>
              <a:t>مانند </a:t>
            </a:r>
            <a:r>
              <a:rPr lang="fa-IR" sz="1400" dirty="0" smtClean="0">
                <a:cs typeface="B Nazanin" panose="00000400000000000000" pitchFamily="2" charset="-78"/>
              </a:rPr>
              <a:t>پروفن،</a:t>
            </a:r>
            <a:r>
              <a:rPr lang="fa-IR" sz="1400" dirty="0">
                <a:cs typeface="B Nazanin" panose="00000400000000000000" pitchFamily="2" charset="-78"/>
              </a:rPr>
              <a:t> با دوز بالا، امگا 3 و 6 و روغن </a:t>
            </a:r>
            <a:r>
              <a:rPr lang="fa-IR" sz="1400" dirty="0" smtClean="0">
                <a:cs typeface="B Nazanin" panose="00000400000000000000" pitchFamily="2" charset="-78"/>
              </a:rPr>
              <a:t>ماهی،ویتامین </a:t>
            </a:r>
            <a:endParaRPr lang="en-US" sz="1400" dirty="0">
              <a:cs typeface="B Nazanin" panose="00000400000000000000" pitchFamily="2" charset="-78"/>
            </a:endParaRPr>
          </a:p>
        </p:txBody>
      </p:sp>
      <p:sp>
        <p:nvSpPr>
          <p:cNvPr id="3" name="Rectangle 2"/>
          <p:cNvSpPr/>
          <p:nvPr/>
        </p:nvSpPr>
        <p:spPr>
          <a:xfrm>
            <a:off x="-931650" y="2589393"/>
            <a:ext cx="7323622" cy="1169551"/>
          </a:xfrm>
          <a:prstGeom prst="rect">
            <a:avLst/>
          </a:prstGeom>
        </p:spPr>
        <p:txBody>
          <a:bodyPr wrap="square">
            <a:spAutoFit/>
          </a:bodyPr>
          <a:lstStyle/>
          <a:p>
            <a:pPr algn="r"/>
            <a:r>
              <a:rPr lang="fa-IR" sz="1400" dirty="0" smtClean="0">
                <a:cs typeface="B Nazanin" panose="00000400000000000000" pitchFamily="2" charset="-78"/>
              </a:rPr>
              <a:t>تا </a:t>
            </a:r>
            <a:r>
              <a:rPr lang="fa-IR" sz="1400" dirty="0">
                <a:cs typeface="B Nazanin" panose="00000400000000000000" pitchFamily="2" charset="-78"/>
              </a:rPr>
              <a:t>5 ساعت از انجام موارد زیر اجتناب شود:</a:t>
            </a:r>
          </a:p>
          <a:p>
            <a:pPr algn="r"/>
            <a:r>
              <a:rPr lang="fa-IR" sz="1400" dirty="0" smtClean="0">
                <a:cs typeface="B Nazanin" panose="00000400000000000000" pitchFamily="2" charset="-78"/>
              </a:rPr>
              <a:t>دراز کشیدن،ورزش </a:t>
            </a:r>
            <a:r>
              <a:rPr lang="fa-IR" sz="1400" dirty="0">
                <a:cs typeface="B Nazanin" panose="00000400000000000000" pitchFamily="2" charset="-78"/>
              </a:rPr>
              <a:t>یا فعالیت </a:t>
            </a:r>
            <a:r>
              <a:rPr lang="fa-IR" sz="1400" dirty="0" smtClean="0">
                <a:cs typeface="B Nazanin" panose="00000400000000000000" pitchFamily="2" charset="-78"/>
              </a:rPr>
              <a:t>سنگین،خم </a:t>
            </a:r>
            <a:r>
              <a:rPr lang="fa-IR" sz="1400" dirty="0">
                <a:cs typeface="B Nazanin" panose="00000400000000000000" pitchFamily="2" charset="-78"/>
              </a:rPr>
              <a:t>کردن </a:t>
            </a:r>
            <a:r>
              <a:rPr lang="fa-IR" sz="1400" dirty="0" smtClean="0">
                <a:cs typeface="B Nazanin" panose="00000400000000000000" pitchFamily="2" charset="-78"/>
              </a:rPr>
              <a:t>سر،ماساژ </a:t>
            </a:r>
            <a:r>
              <a:rPr lang="fa-IR" sz="1400" dirty="0">
                <a:cs typeface="B Nazanin" panose="00000400000000000000" pitchFamily="2" charset="-78"/>
              </a:rPr>
              <a:t>دادن و خاراندن پیشانی (این مورد تا 24 ساعت رعایت</a:t>
            </a:r>
          </a:p>
          <a:p>
            <a:pPr algn="r"/>
            <a:r>
              <a:rPr lang="fa-IR" sz="1400" dirty="0">
                <a:cs typeface="B Nazanin" panose="00000400000000000000" pitchFamily="2" charset="-78"/>
              </a:rPr>
              <a:t>شود</a:t>
            </a:r>
            <a:r>
              <a:rPr lang="fa-IR" sz="1400" dirty="0" smtClean="0">
                <a:cs typeface="B Nazanin" panose="00000400000000000000" pitchFamily="2" charset="-78"/>
              </a:rPr>
              <a:t>).شستشوي </a:t>
            </a:r>
            <a:r>
              <a:rPr lang="fa-IR" sz="1400" dirty="0">
                <a:cs typeface="B Nazanin" panose="00000400000000000000" pitchFamily="2" charset="-78"/>
              </a:rPr>
              <a:t>صورت یا حمام کردن</a:t>
            </a:r>
          </a:p>
          <a:p>
            <a:pPr algn="r"/>
            <a:r>
              <a:rPr lang="fa-IR" sz="1400" dirty="0">
                <a:cs typeface="B Nazanin" panose="00000400000000000000" pitchFamily="2" charset="-78"/>
              </a:rPr>
              <a:t>ترمیم 14 تا 21 روز بعد از تزریق انجام می شود و در این جلسه تنها هزینه داروي مصرفی از سوي بیمار</a:t>
            </a:r>
          </a:p>
          <a:p>
            <a:pPr algn="r"/>
            <a:r>
              <a:rPr lang="fa-IR" sz="1400" dirty="0">
                <a:cs typeface="B Nazanin" panose="00000400000000000000" pitchFamily="2" charset="-78"/>
              </a:rPr>
              <a:t>پرداخت می شود.</a:t>
            </a:r>
            <a:endParaRPr lang="en-US" sz="1400" dirty="0">
              <a:cs typeface="B Nazanin" panose="00000400000000000000" pitchFamily="2" charset="-78"/>
            </a:endParaRPr>
          </a:p>
        </p:txBody>
      </p:sp>
      <p:sp>
        <p:nvSpPr>
          <p:cNvPr id="17" name="Rounded Rectangle 16"/>
          <p:cNvSpPr/>
          <p:nvPr/>
        </p:nvSpPr>
        <p:spPr>
          <a:xfrm>
            <a:off x="2267040" y="2143491"/>
            <a:ext cx="2252311" cy="326059"/>
          </a:xfrm>
          <a:prstGeom prst="roundRect">
            <a:avLst/>
          </a:prstGeom>
          <a:solidFill>
            <a:srgbClr val="87D1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b="1" dirty="0" smtClean="0">
                <a:solidFill>
                  <a:schemeClr val="tx1"/>
                </a:solidFill>
                <a:cs typeface="B Nazanin" panose="00000400000000000000" pitchFamily="2" charset="-78"/>
              </a:rPr>
              <a:t>نکات بعد از تزریق</a:t>
            </a:r>
            <a:endParaRPr lang="en-US" sz="1600" b="1" dirty="0">
              <a:solidFill>
                <a:schemeClr val="tx1"/>
              </a:solidFill>
              <a:cs typeface="B Nazanin" panose="00000400000000000000" pitchFamily="2" charset="-78"/>
            </a:endParaRPr>
          </a:p>
        </p:txBody>
      </p:sp>
      <p:sp>
        <p:nvSpPr>
          <p:cNvPr id="19" name="Rounded Rectangle 18"/>
          <p:cNvSpPr/>
          <p:nvPr/>
        </p:nvSpPr>
        <p:spPr>
          <a:xfrm>
            <a:off x="2302998" y="1128460"/>
            <a:ext cx="2252311" cy="326059"/>
          </a:xfrm>
          <a:prstGeom prst="roundRect">
            <a:avLst/>
          </a:prstGeom>
          <a:solidFill>
            <a:srgbClr val="87D1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b="1" dirty="0" smtClean="0">
                <a:solidFill>
                  <a:schemeClr val="tx1"/>
                </a:solidFill>
                <a:cs typeface="B Nazanin" panose="00000400000000000000" pitchFamily="2" charset="-78"/>
              </a:rPr>
              <a:t>نکات قبل تزریق </a:t>
            </a:r>
            <a:endParaRPr lang="en-US" sz="1600" b="1" dirty="0">
              <a:solidFill>
                <a:schemeClr val="tx1"/>
              </a:solidFill>
              <a:cs typeface="B Nazanin" panose="00000400000000000000" pitchFamily="2" charset="-78"/>
            </a:endParaRPr>
          </a:p>
        </p:txBody>
      </p:sp>
      <p:sp>
        <p:nvSpPr>
          <p:cNvPr id="16" name="TextBox 15"/>
          <p:cNvSpPr txBox="1"/>
          <p:nvPr/>
        </p:nvSpPr>
        <p:spPr>
          <a:xfrm>
            <a:off x="3820360" y="8501793"/>
            <a:ext cx="1397981" cy="692497"/>
          </a:xfrm>
          <a:prstGeom prst="rect">
            <a:avLst/>
          </a:prstGeom>
          <a:noFill/>
        </p:spPr>
        <p:txBody>
          <a:bodyPr wrap="square" rtlCol="0">
            <a:spAutoFit/>
          </a:bodyPr>
          <a:lstStyle/>
          <a:p>
            <a:r>
              <a:rPr lang="fa-IR" sz="1300" dirty="0" smtClean="0">
                <a:cs typeface="B Nazanin" panose="00000400000000000000" pitchFamily="2" charset="-78"/>
              </a:rPr>
              <a:t>اثر انگشت و امضاء:</a:t>
            </a:r>
          </a:p>
          <a:p>
            <a:endParaRPr lang="fa-IR" sz="1300" dirty="0" smtClean="0">
              <a:cs typeface="B Nazanin" panose="00000400000000000000" pitchFamily="2" charset="-78"/>
            </a:endParaRPr>
          </a:p>
          <a:p>
            <a:r>
              <a:rPr lang="fa-IR" sz="1300" dirty="0" smtClean="0">
                <a:cs typeface="B Nazanin" panose="00000400000000000000" pitchFamily="2" charset="-78"/>
              </a:rPr>
              <a:t>تاریخ:</a:t>
            </a:r>
            <a:endParaRPr lang="en-US" sz="1300" dirty="0">
              <a:cs typeface="B Nazanin" panose="00000400000000000000" pitchFamily="2" charset="-78"/>
            </a:endParaRPr>
          </a:p>
        </p:txBody>
      </p:sp>
      <p:sp>
        <p:nvSpPr>
          <p:cNvPr id="4" name="Rectangle 3"/>
          <p:cNvSpPr/>
          <p:nvPr/>
        </p:nvSpPr>
        <p:spPr>
          <a:xfrm>
            <a:off x="119496" y="3929066"/>
            <a:ext cx="6380123" cy="2954655"/>
          </a:xfrm>
          <a:prstGeom prst="rect">
            <a:avLst/>
          </a:prstGeom>
        </p:spPr>
        <p:txBody>
          <a:bodyPr wrap="square">
            <a:spAutoFit/>
          </a:bodyPr>
          <a:lstStyle/>
          <a:p>
            <a:pPr algn="r"/>
            <a:r>
              <a:rPr lang="fa-IR" sz="1600" b="1" dirty="0">
                <a:latin typeface="BMitra"/>
                <a:cs typeface="B Nazanin" panose="00000400000000000000" pitchFamily="2" charset="-78"/>
              </a:rPr>
              <a:t>عوارض</a:t>
            </a:r>
            <a:r>
              <a:rPr lang="fa-IR" sz="1600" b="1" dirty="0">
                <a:latin typeface="Calibri" panose="020F0502020204030204" pitchFamily="34" charset="0"/>
                <a:cs typeface="B Nazanin" panose="00000400000000000000" pitchFamily="2" charset="-78"/>
              </a:rPr>
              <a:t>:</a:t>
            </a:r>
          </a:p>
          <a:p>
            <a:pPr algn="r"/>
            <a:r>
              <a:rPr lang="fa-IR" sz="1400" dirty="0">
                <a:latin typeface="BMitra"/>
                <a:cs typeface="B Nazanin" panose="00000400000000000000" pitchFamily="2" charset="-78"/>
              </a:rPr>
              <a:t>عوارض کوتاه مدت: کبودي / تورم / درد مختصر نقاط تزریق / غیر قرینگی و پرش عضلات/ سردرد</a:t>
            </a:r>
          </a:p>
          <a:p>
            <a:pPr algn="r"/>
            <a:r>
              <a:rPr lang="fa-IR" sz="1400" dirty="0">
                <a:latin typeface="BMitra"/>
                <a:cs typeface="B Nazanin" panose="00000400000000000000" pitchFamily="2" charset="-78"/>
              </a:rPr>
              <a:t>عوارض موقت (در حد ماه) : دوبینی / افتادگی پلک / عدم تحمل نور / خستگی چشم / پف پلک</a:t>
            </a:r>
          </a:p>
          <a:p>
            <a:pPr algn="r"/>
            <a:r>
              <a:rPr lang="fa-IR" sz="1400" dirty="0">
                <a:latin typeface="BMitra"/>
                <a:cs typeface="B Nazanin" panose="00000400000000000000" pitchFamily="2" charset="-78"/>
              </a:rPr>
              <a:t>عوارض ماندگار: در صورت تزریق بیش از حد مجاز و یا فاصل کوتاه تر از </a:t>
            </a:r>
            <a:r>
              <a:rPr lang="fa-IR" sz="1400" dirty="0">
                <a:latin typeface="Calibri" panose="020F0502020204030204" pitchFamily="34" charset="0"/>
                <a:cs typeface="B Nazanin" panose="00000400000000000000" pitchFamily="2" charset="-78"/>
              </a:rPr>
              <a:t>2 </a:t>
            </a:r>
            <a:r>
              <a:rPr lang="fa-IR" sz="1400" dirty="0">
                <a:latin typeface="BMitra"/>
                <a:cs typeface="B Nazanin" panose="00000400000000000000" pitchFamily="2" charset="-78"/>
              </a:rPr>
              <a:t>ماه آتروفی </a:t>
            </a:r>
            <a:r>
              <a:rPr lang="fa-IR" sz="1400" dirty="0" smtClean="0">
                <a:latin typeface="BMitra"/>
                <a:cs typeface="B Nazanin" panose="00000400000000000000" pitchFamily="2" charset="-78"/>
              </a:rPr>
              <a:t>عضلات</a:t>
            </a:r>
          </a:p>
          <a:p>
            <a:pPr algn="r"/>
            <a:r>
              <a:rPr lang="fa-IR" sz="1600" b="1" dirty="0" smtClean="0">
                <a:latin typeface="BMitra"/>
                <a:cs typeface="B Nazanin" panose="00000400000000000000" pitchFamily="2" charset="-78"/>
              </a:rPr>
              <a:t>موارد منع </a:t>
            </a:r>
            <a:r>
              <a:rPr lang="fa-IR" sz="1600" b="1" dirty="0">
                <a:latin typeface="BMitra"/>
                <a:cs typeface="B Nazanin" panose="00000400000000000000" pitchFamily="2" charset="-78"/>
              </a:rPr>
              <a:t>استفاده از </a:t>
            </a:r>
            <a:r>
              <a:rPr lang="fa-IR" sz="1600" b="1" dirty="0" smtClean="0">
                <a:latin typeface="BMitra"/>
                <a:cs typeface="B Nazanin" panose="00000400000000000000" pitchFamily="2" charset="-78"/>
              </a:rPr>
              <a:t>بوتاکس:</a:t>
            </a:r>
            <a:endParaRPr lang="fa-IR" sz="1600" b="1" dirty="0">
              <a:latin typeface="BMitra"/>
              <a:cs typeface="B Nazanin" panose="00000400000000000000" pitchFamily="2" charset="-78"/>
            </a:endParaRPr>
          </a:p>
          <a:p>
            <a:pPr algn="r"/>
            <a:r>
              <a:rPr lang="fa-IR" sz="1400" dirty="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بارداري</a:t>
            </a:r>
            <a:endParaRPr lang="fa-IR" sz="1400" b="0" i="0" u="none" strike="noStrike" baseline="0" dirty="0" smtClean="0">
              <a:latin typeface="Calibri" panose="020F0502020204030204" pitchFamily="34" charset="0"/>
              <a:cs typeface="B Nazanin" panose="00000400000000000000" pitchFamily="2" charset="-78"/>
            </a:endParaRPr>
          </a:p>
          <a:p>
            <a:pPr algn="r"/>
            <a:r>
              <a:rPr lang="fa-IR" sz="1400" dirty="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شیردهی</a:t>
            </a:r>
            <a:endParaRPr lang="fa-IR" sz="1400" b="0" i="0" u="none" strike="noStrike" baseline="0" dirty="0" smtClean="0">
              <a:latin typeface="Calibri" panose="020F0502020204030204" pitchFamily="34" charset="0"/>
              <a:cs typeface="B Nazanin" panose="00000400000000000000" pitchFamily="2" charset="-78"/>
            </a:endParaRPr>
          </a:p>
          <a:p>
            <a:pPr algn="r"/>
            <a:r>
              <a:rPr lang="en-US" sz="1400" b="0" i="0" u="none" strike="noStrike" baseline="0" dirty="0" smtClean="0">
                <a:latin typeface="Calibri" panose="020F0502020204030204" pitchFamily="34" charset="0"/>
                <a:cs typeface="B Nazanin" panose="00000400000000000000" pitchFamily="2" charset="-78"/>
              </a:rPr>
              <a:t>ALS </a:t>
            </a:r>
            <a:r>
              <a:rPr lang="fa-IR" sz="1400" dirty="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بیماریهاي عصبی عضلانی مانند میاستنی گراویس- سندرم لامبرت- ایتون و</a:t>
            </a:r>
            <a:endParaRPr lang="fa-IR" sz="1400" b="0" i="0" u="none" strike="noStrike" baseline="0" dirty="0" smtClean="0">
              <a:latin typeface="Calibri" panose="020F0502020204030204" pitchFamily="34" charset="0"/>
              <a:cs typeface="B Nazanin" panose="00000400000000000000" pitchFamily="2" charset="-78"/>
            </a:endParaRPr>
          </a:p>
          <a:p>
            <a:pPr algn="r"/>
            <a:r>
              <a:rPr lang="fa-IR" sz="1400" dirty="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نارسایی حاد کلیوي یا دیالیز</a:t>
            </a:r>
            <a:endParaRPr lang="fa-IR" sz="1400" b="0" i="0" u="none" strike="noStrike" baseline="0" dirty="0" smtClean="0">
              <a:latin typeface="Calibri" panose="020F0502020204030204" pitchFamily="34" charset="0"/>
              <a:cs typeface="B Nazanin" panose="00000400000000000000" pitchFamily="2" charset="-78"/>
            </a:endParaRPr>
          </a:p>
          <a:p>
            <a:pPr algn="r"/>
            <a:r>
              <a:rPr lang="fa-IR" sz="1400" dirty="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مصرف وارفارین یا هپارین (ضد انعقادها)</a:t>
            </a:r>
            <a:endParaRPr lang="fa-IR" sz="1400" b="0" i="0" u="none" strike="noStrike" baseline="0" dirty="0" smtClean="0">
              <a:latin typeface="Calibri" panose="020F0502020204030204" pitchFamily="34" charset="0"/>
              <a:cs typeface="B Nazanin" panose="00000400000000000000" pitchFamily="2" charset="-78"/>
            </a:endParaRPr>
          </a:p>
          <a:p>
            <a:pPr algn="r"/>
            <a:r>
              <a:rPr lang="fa-IR" sz="1400" b="1" dirty="0" smtClean="0">
                <a:latin typeface="Calibri" panose="020F0502020204030204" pitchFamily="34" charset="0"/>
                <a:cs typeface="B Nazanin" panose="00000400000000000000" pitchFamily="2" charset="-78"/>
              </a:rPr>
              <a:t>□</a:t>
            </a:r>
            <a:r>
              <a:rPr lang="fa-IR" sz="1400" b="0" i="0" u="none" strike="noStrike" baseline="0" dirty="0" smtClean="0">
                <a:latin typeface="BMitra"/>
                <a:cs typeface="B Nazanin" panose="00000400000000000000" pitchFamily="2" charset="-78"/>
              </a:rPr>
              <a:t>مصرف آمینوگلیکوزیدها </a:t>
            </a:r>
            <a:r>
              <a:rPr lang="fa-IR" sz="1400" i="0" u="none" strike="noStrike" baseline="0" dirty="0" smtClean="0">
                <a:latin typeface="BMitra"/>
                <a:cs typeface="B Nazanin" panose="00000400000000000000" pitchFamily="2" charset="-78"/>
              </a:rPr>
              <a:t>مثل جنتامایسین، آمیکاسین (یک هفته بعد از قطع دارو می توان بوتاکس تزریق کرد</a:t>
            </a:r>
            <a:r>
              <a:rPr lang="fa-IR" sz="1400" i="0" u="none" strike="noStrike" baseline="0" dirty="0" smtClean="0">
                <a:latin typeface="BMitra"/>
                <a:cs typeface="B Nazanin" panose="00000400000000000000" pitchFamily="2" charset="-78"/>
              </a:rPr>
              <a:t>)</a:t>
            </a:r>
          </a:p>
          <a:p>
            <a:pPr algn="r"/>
            <a:r>
              <a:rPr lang="fa-IR" sz="1400" dirty="0" smtClean="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سابقه </a:t>
            </a:r>
            <a:r>
              <a:rPr lang="fa-IR" sz="1400" b="0" i="0" u="none" strike="noStrike" baseline="0" dirty="0" smtClean="0">
                <a:latin typeface="BMitra"/>
                <a:cs typeface="B Nazanin" panose="00000400000000000000" pitchFamily="2" charset="-78"/>
              </a:rPr>
              <a:t>حساسیت به بوتاکس</a:t>
            </a:r>
            <a:endParaRPr lang="fa-IR" sz="1400" b="0" i="0" u="none" strike="noStrike" baseline="0" dirty="0" smtClean="0">
              <a:latin typeface="Calibri" panose="020F0502020204030204" pitchFamily="34" charset="0"/>
              <a:cs typeface="B Nazanin" panose="00000400000000000000" pitchFamily="2" charset="-78"/>
            </a:endParaRPr>
          </a:p>
          <a:p>
            <a:pPr algn="r"/>
            <a:r>
              <a:rPr lang="fa-IR" sz="1400" dirty="0" smtClean="0">
                <a:latin typeface="Calibri" panose="020F0502020204030204" pitchFamily="34" charset="0"/>
                <a:cs typeface="B Nazanin" panose="00000400000000000000" pitchFamily="2" charset="-78"/>
              </a:rPr>
              <a:t>□ </a:t>
            </a:r>
            <a:r>
              <a:rPr lang="fa-IR" sz="1400" b="0" i="0" u="none" strike="noStrike" baseline="0" dirty="0" smtClean="0">
                <a:latin typeface="BMitra"/>
                <a:cs typeface="B Nazanin" panose="00000400000000000000" pitchFamily="2" charset="-78"/>
              </a:rPr>
              <a:t>سابقه </a:t>
            </a:r>
            <a:r>
              <a:rPr lang="fa-IR" sz="1400" b="0" i="0" u="none" strike="noStrike" baseline="0" dirty="0" smtClean="0">
                <a:latin typeface="BMitra"/>
                <a:cs typeface="B Nazanin" panose="00000400000000000000" pitchFamily="2" charset="-78"/>
              </a:rPr>
              <a:t>حساسیت به سفیده تخم مرغ</a:t>
            </a:r>
            <a:endParaRPr lang="en-US" sz="1400" dirty="0">
              <a:cs typeface="B Nazanin" panose="00000400000000000000" pitchFamily="2" charset="-78"/>
            </a:endParaRPr>
          </a:p>
        </p:txBody>
      </p:sp>
      <p:sp>
        <p:nvSpPr>
          <p:cNvPr id="8" name="Rectangle 7"/>
          <p:cNvSpPr/>
          <p:nvPr/>
        </p:nvSpPr>
        <p:spPr>
          <a:xfrm>
            <a:off x="288051" y="3898247"/>
            <a:ext cx="6282199" cy="29994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285562" y="9230325"/>
            <a:ext cx="867232" cy="307777"/>
          </a:xfrm>
          <a:prstGeom prst="rect">
            <a:avLst/>
          </a:prstGeom>
          <a:noFill/>
        </p:spPr>
        <p:txBody>
          <a:bodyPr wrap="square" rtlCol="0">
            <a:spAutoFit/>
          </a:bodyPr>
          <a:lstStyle/>
          <a:p>
            <a:r>
              <a:rPr lang="fa-IR" sz="1400" b="1" dirty="0" smtClean="0">
                <a:cs typeface="B Nazanin" panose="00000400000000000000" pitchFamily="2" charset="-78"/>
              </a:rPr>
              <a:t>صفحه 2</a:t>
            </a:r>
            <a:endParaRPr lang="en-US" sz="1400" b="1" dirty="0">
              <a:cs typeface="B Nazanin" panose="00000400000000000000" pitchFamily="2" charset="-78"/>
            </a:endParaRPr>
          </a:p>
        </p:txBody>
      </p:sp>
      <p:sp>
        <p:nvSpPr>
          <p:cNvPr id="18" name="Rectangle 17"/>
          <p:cNvSpPr/>
          <p:nvPr/>
        </p:nvSpPr>
        <p:spPr>
          <a:xfrm>
            <a:off x="437550" y="6966238"/>
            <a:ext cx="6076994" cy="1492716"/>
          </a:xfrm>
          <a:prstGeom prst="rect">
            <a:avLst/>
          </a:prstGeom>
        </p:spPr>
        <p:txBody>
          <a:bodyPr wrap="square">
            <a:spAutoFit/>
          </a:bodyPr>
          <a:lstStyle/>
          <a:p>
            <a:pPr algn="r"/>
            <a:r>
              <a:rPr lang="fa-IR" sz="1300" b="0" i="0" u="none" strike="noStrike" baseline="0" dirty="0" smtClean="0">
                <a:latin typeface="TimesNewRomanPSMT"/>
                <a:cs typeface="B Nazanin" panose="00000400000000000000" pitchFamily="2" charset="-78"/>
              </a:rPr>
              <a:t>امضا من زیر این فرم تایید می کند که من بطور کامل این رضایت نامه را مطالعه کرده ام و متوجه اطلاعات</a:t>
            </a:r>
            <a:r>
              <a:rPr lang="fa-IR" sz="1300" b="0" i="0" u="none" strike="noStrike" dirty="0" smtClean="0">
                <a:latin typeface="TimesNewRomanPSMT"/>
                <a:cs typeface="B Nazanin" panose="00000400000000000000" pitchFamily="2" charset="-78"/>
              </a:rPr>
              <a:t> </a:t>
            </a:r>
            <a:r>
              <a:rPr lang="fa-IR" sz="1300" b="0" i="0" u="none" strike="noStrike" baseline="0" dirty="0" smtClean="0">
                <a:latin typeface="TimesNewRomanPSMT"/>
                <a:cs typeface="B Nazanin" panose="00000400000000000000" pitchFamily="2" charset="-78"/>
              </a:rPr>
              <a:t>درج شده در آن در مورد درمان پیشنهادی شده ام . توضیحات کافی به من در مورد این عمل شامل فواید</a:t>
            </a:r>
            <a:r>
              <a:rPr lang="fa-IR" sz="1300" b="0" i="0" u="none" strike="noStrike" dirty="0" smtClean="0">
                <a:latin typeface="TimesNewRomanPSMT"/>
                <a:cs typeface="B Nazanin" panose="00000400000000000000" pitchFamily="2" charset="-78"/>
              </a:rPr>
              <a:t> </a:t>
            </a:r>
            <a:r>
              <a:rPr lang="fa-IR" sz="1300" b="0" i="0" u="none" strike="noStrike" baseline="0" dirty="0" smtClean="0">
                <a:latin typeface="TimesNewRomanPSMT"/>
                <a:cs typeface="B Nazanin" panose="00000400000000000000" pitchFamily="2" charset="-78"/>
              </a:rPr>
              <a:t>بالقوه، خطرات ، محدودیت ها و درمان های جایگزین داده شده و همه سوالات من بطور کامل پاسخ داده شد،</a:t>
            </a:r>
          </a:p>
          <a:p>
            <a:pPr algn="r"/>
            <a:r>
              <a:rPr lang="fa-IR" sz="1300" b="0" i="0" u="none" strike="noStrike" baseline="0" dirty="0" smtClean="0">
                <a:latin typeface="TimesNewRomanPSMT"/>
                <a:cs typeface="B Nazanin" panose="00000400000000000000" pitchFamily="2" charset="-78"/>
              </a:rPr>
              <a:t>به حدی که رضایت کامل خود نسبت</a:t>
            </a:r>
            <a:r>
              <a:rPr lang="fa-IR" sz="1300" b="0" i="0" u="none" strike="noStrike" dirty="0" smtClean="0">
                <a:latin typeface="TimesNewRomanPSMT"/>
                <a:cs typeface="B Nazanin" panose="00000400000000000000" pitchFamily="2" charset="-78"/>
              </a:rPr>
              <a:t> </a:t>
            </a:r>
            <a:r>
              <a:rPr lang="fa-IR" sz="1300" b="0" i="0" u="none" strike="noStrike" dirty="0" smtClean="0">
                <a:latin typeface="TimesNewRomanPSMT"/>
                <a:cs typeface="B Nazanin" panose="00000400000000000000" pitchFamily="2" charset="-78"/>
              </a:rPr>
              <a:t>خانم/آقای دکتر . . . . . . . . . . . . . .  </a:t>
            </a:r>
            <a:r>
              <a:rPr lang="fa-IR" sz="1300" dirty="0" smtClean="0">
                <a:latin typeface="TimesNewRomanPSMT"/>
                <a:cs typeface="B Nazanin" panose="00000400000000000000" pitchFamily="2" charset="-78"/>
              </a:rPr>
              <a:t>درصورت</a:t>
            </a:r>
            <a:r>
              <a:rPr lang="fa-IR" sz="1300" b="0" i="0" u="none" strike="noStrike" baseline="0" dirty="0" smtClean="0">
                <a:latin typeface="TimesNewRomanPSMT"/>
                <a:cs typeface="B Nazanin" panose="00000400000000000000" pitchFamily="2" charset="-78"/>
              </a:rPr>
              <a:t> </a:t>
            </a:r>
            <a:r>
              <a:rPr lang="fa-IR" sz="1300" b="0" i="0" u="none" strike="noStrike" baseline="0" dirty="0" smtClean="0">
                <a:latin typeface="TimesNewRomanPSMT"/>
                <a:cs typeface="B Nazanin" panose="00000400000000000000" pitchFamily="2" charset="-78"/>
              </a:rPr>
              <a:t>بروز</a:t>
            </a:r>
            <a:r>
              <a:rPr lang="fa-IR" sz="1300" b="0" i="0" u="none" strike="noStrike" dirty="0" smtClean="0">
                <a:latin typeface="TimesNewRomanPSMT"/>
                <a:cs typeface="B Nazanin" panose="00000400000000000000" pitchFamily="2" charset="-78"/>
              </a:rPr>
              <a:t> </a:t>
            </a:r>
            <a:r>
              <a:rPr lang="fa-IR" sz="1300" b="0" i="0" u="none" strike="noStrike" baseline="0" dirty="0" smtClean="0">
                <a:latin typeface="TimesNewRomanPSMT"/>
                <a:cs typeface="B Nazanin" panose="00000400000000000000" pitchFamily="2" charset="-78"/>
              </a:rPr>
              <a:t>عوارض احتمالی </a:t>
            </a:r>
            <a:r>
              <a:rPr lang="fa-IR" sz="1300" dirty="0" smtClean="0">
                <a:latin typeface="TimesNewRomanPSMT"/>
                <a:cs typeface="B Nazanin" panose="00000400000000000000" pitchFamily="2" charset="-78"/>
              </a:rPr>
              <a:t>بوجود آمده  به شرط </a:t>
            </a:r>
            <a:r>
              <a:rPr lang="fa-IR" sz="1300" b="0" i="0" u="none" strike="noStrike" baseline="0" dirty="0" smtClean="0">
                <a:latin typeface="TimesNewRomanPSMT"/>
                <a:cs typeface="B Nazanin" panose="00000400000000000000" pitchFamily="2" charset="-78"/>
              </a:rPr>
              <a:t>عدم تقصیر ایشان اعلام </a:t>
            </a:r>
            <a:r>
              <a:rPr lang="fa-IR" sz="1300" dirty="0" smtClean="0">
                <a:latin typeface="TimesNewRomanPSMT"/>
                <a:cs typeface="B Nazanin" panose="00000400000000000000" pitchFamily="2" charset="-78"/>
              </a:rPr>
              <a:t>کرده و </a:t>
            </a:r>
            <a:r>
              <a:rPr lang="fa-IR" sz="1300" dirty="0" smtClean="0">
                <a:latin typeface="Arial" panose="020B0604020202020204" pitchFamily="34" charset="0"/>
                <a:cs typeface="B Nazanin" panose="00000400000000000000" pitchFamily="2" charset="-78"/>
              </a:rPr>
              <a:t>حق </a:t>
            </a:r>
            <a:r>
              <a:rPr lang="fa-IR" sz="1300" dirty="0">
                <a:latin typeface="Arial" panose="020B0604020202020204" pitchFamily="34" charset="0"/>
                <a:cs typeface="B Nazanin" panose="00000400000000000000" pitchFamily="2" charset="-78"/>
              </a:rPr>
              <a:t>طرح شکایت را از خود ساقط می نمایم </a:t>
            </a:r>
            <a:r>
              <a:rPr lang="fa-IR" sz="1300" b="0" i="0" u="none" strike="noStrike" baseline="0" dirty="0" smtClean="0">
                <a:latin typeface="TimesNewRomanPSMT"/>
                <a:cs typeface="B Nazanin" panose="00000400000000000000" pitchFamily="2" charset="-78"/>
              </a:rPr>
              <a:t>. این فرم در دو صفحه ودر قالب دو نسخه تهیه شده یکی تحویل اینجانب</a:t>
            </a:r>
            <a:r>
              <a:rPr lang="fa-IR" sz="1300" b="0" i="0" u="none" strike="noStrike" dirty="0" smtClean="0">
                <a:latin typeface="TimesNewRomanPSMT"/>
                <a:cs typeface="B Nazanin" panose="00000400000000000000" pitchFamily="2" charset="-78"/>
              </a:rPr>
              <a:t> و </a:t>
            </a:r>
            <a:r>
              <a:rPr lang="fa-IR" sz="1300" b="0" i="0" u="none" strike="noStrike" baseline="0" dirty="0" smtClean="0">
                <a:latin typeface="TimesNewRomanPSMT"/>
                <a:cs typeface="B Nazanin" panose="00000400000000000000" pitchFamily="2" charset="-78"/>
              </a:rPr>
              <a:t>دیگری نزد</a:t>
            </a:r>
            <a:r>
              <a:rPr lang="fa-IR" sz="1300" b="0" i="0" u="none" strike="noStrike" dirty="0" smtClean="0">
                <a:latin typeface="TimesNewRomanPSMT"/>
                <a:cs typeface="B Nazanin" panose="00000400000000000000" pitchFamily="2" charset="-78"/>
              </a:rPr>
              <a:t> پزشک </a:t>
            </a:r>
            <a:r>
              <a:rPr lang="fa-IR" sz="1300" b="0" i="0" u="none" strike="noStrike" baseline="0" dirty="0" smtClean="0">
                <a:latin typeface="TimesNewRomanPSMT"/>
                <a:cs typeface="B Nazanin" panose="00000400000000000000" pitchFamily="2" charset="-78"/>
              </a:rPr>
              <a:t>معالج بایگانی خواهد </a:t>
            </a:r>
            <a:r>
              <a:rPr lang="fa-IR" sz="1300" b="0" i="0" u="none" strike="noStrike" baseline="0" dirty="0" smtClean="0">
                <a:latin typeface="TimesNewRomanPSMT"/>
                <a:cs typeface="B Nazanin" panose="00000400000000000000" pitchFamily="2" charset="-78"/>
              </a:rPr>
              <a:t>شد.</a:t>
            </a:r>
          </a:p>
          <a:p>
            <a:pPr algn="r"/>
            <a:r>
              <a:rPr lang="fa-IR" sz="1300" b="0" i="0" u="none" strike="noStrike" baseline="0" dirty="0" smtClean="0">
                <a:latin typeface="TimesNewRomanPSMT"/>
                <a:cs typeface="B Nazanin" panose="00000400000000000000" pitchFamily="2" charset="-78"/>
              </a:rPr>
              <a:t>نام بیمار :..................................... فرزند :.......................شماره ملی:...........................</a:t>
            </a:r>
            <a:endParaRPr lang="en-US" sz="1300" dirty="0">
              <a:cs typeface="B Nazanin" panose="00000400000000000000" pitchFamily="2" charset="-78"/>
            </a:endParaRPr>
          </a:p>
        </p:txBody>
      </p:sp>
    </p:spTree>
    <p:extLst>
      <p:ext uri="{BB962C8B-B14F-4D97-AF65-F5344CB8AC3E}">
        <p14:creationId xmlns:p14="http://schemas.microsoft.com/office/powerpoint/2010/main" val="2201159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19270" y="92764"/>
            <a:ext cx="6612834" cy="968733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27298" y="966244"/>
            <a:ext cx="6175512" cy="7848302"/>
          </a:xfrm>
          <a:prstGeom prst="rect">
            <a:avLst/>
          </a:prstGeom>
          <a:noFill/>
        </p:spPr>
        <p:txBody>
          <a:bodyPr wrap="square" rtlCol="0">
            <a:spAutoFit/>
          </a:bodyPr>
          <a:lstStyle/>
          <a:p>
            <a:pPr algn="r"/>
            <a:r>
              <a:rPr lang="fa-IR" sz="2000" dirty="0" smtClean="0">
                <a:cs typeface="B Nazanin" panose="00000400000000000000" pitchFamily="2" charset="-78"/>
              </a:rPr>
              <a:t>تهیه و طراحی</a:t>
            </a:r>
            <a:r>
              <a:rPr lang="fa-IR" sz="2000" dirty="0">
                <a:cs typeface="B Nazanin" panose="00000400000000000000" pitchFamily="2" charset="-78"/>
              </a:rPr>
              <a:t> </a:t>
            </a:r>
            <a:r>
              <a:rPr lang="fa-IR" sz="2000" dirty="0" smtClean="0">
                <a:cs typeface="B Nazanin" panose="00000400000000000000" pitchFamily="2" charset="-78"/>
              </a:rPr>
              <a:t>توسط  </a:t>
            </a:r>
            <a:r>
              <a:rPr lang="fa-IR" sz="2000" dirty="0">
                <a:cs typeface="B Nazanin" panose="00000400000000000000" pitchFamily="2" charset="-78"/>
              </a:rPr>
              <a:t>شرکت راشا طب </a:t>
            </a:r>
            <a:r>
              <a:rPr lang="fa-IR" sz="2000" dirty="0" smtClean="0">
                <a:cs typeface="B Nazanin" panose="00000400000000000000" pitchFamily="2" charset="-78"/>
              </a:rPr>
              <a:t>آریا</a:t>
            </a:r>
          </a:p>
          <a:p>
            <a:pPr algn="r"/>
            <a:endParaRPr lang="fa-IR" sz="2000" dirty="0" smtClean="0">
              <a:cs typeface="B Nazanin" panose="00000400000000000000" pitchFamily="2" charset="-78"/>
            </a:endParaRPr>
          </a:p>
          <a:p>
            <a:pPr algn="r"/>
            <a:r>
              <a:rPr lang="fa-IR" sz="2000" dirty="0" smtClean="0">
                <a:cs typeface="B Nazanin" panose="00000400000000000000" pitchFamily="2" charset="-78"/>
              </a:rPr>
              <a:t>واردکننده و فروشنده انواع دستگاه لیزر و زیبایی شامل:لیزر الکساندرایت،لیزر دایود،لیزر الکس دایود اندیگ،آراف فرکشنال،هایفو،کیوسوییچ،آراف کویتیشن </a:t>
            </a:r>
            <a:r>
              <a:rPr lang="en-US" sz="2000" dirty="0" smtClean="0">
                <a:cs typeface="B Nazanin" panose="00000400000000000000" pitchFamily="2" charset="-78"/>
              </a:rPr>
              <a:t>  co2</a:t>
            </a:r>
            <a:r>
              <a:rPr lang="fa-IR" sz="2000" dirty="0" smtClean="0">
                <a:cs typeface="B Nazanin" panose="00000400000000000000" pitchFamily="2" charset="-78"/>
              </a:rPr>
              <a:t>لاغری،فرکشنال</a:t>
            </a:r>
            <a:endParaRPr lang="fa-IR" sz="2000" dirty="0">
              <a:cs typeface="B Nazanin" panose="00000400000000000000" pitchFamily="2" charset="-78"/>
            </a:endParaRPr>
          </a:p>
          <a:p>
            <a:pPr algn="r"/>
            <a:r>
              <a:rPr lang="fa-IR" sz="2000" dirty="0" smtClean="0">
                <a:cs typeface="B Nazanin" panose="00000400000000000000" pitchFamily="2" charset="-78"/>
              </a:rPr>
              <a:t>و انواع دستگاه های فیشیال و جوانسازی</a:t>
            </a:r>
          </a:p>
          <a:p>
            <a:pPr algn="r"/>
            <a:endParaRPr lang="en-US" sz="2000" dirty="0" smtClean="0">
              <a:cs typeface="B Nazanin" panose="00000400000000000000" pitchFamily="2" charset="-78"/>
            </a:endParaRPr>
          </a:p>
          <a:p>
            <a:pPr algn="r"/>
            <a:endParaRPr lang="en-US" sz="2000" dirty="0" smtClean="0">
              <a:cs typeface="B Nazanin" panose="00000400000000000000" pitchFamily="2" charset="-78"/>
            </a:endParaRPr>
          </a:p>
          <a:p>
            <a:pPr algn="ctr"/>
            <a:r>
              <a:rPr lang="fa-IR" sz="2200" b="1" dirty="0" smtClean="0">
                <a:solidFill>
                  <a:srgbClr val="FF0000"/>
                </a:solidFill>
                <a:cs typeface="B Nazanin" panose="00000400000000000000" pitchFamily="2" charset="-78"/>
              </a:rPr>
              <a:t>  </a:t>
            </a:r>
            <a:endParaRPr lang="fa-IR" sz="2200" b="1" dirty="0">
              <a:solidFill>
                <a:srgbClr val="FF0000"/>
              </a:solidFill>
              <a:cs typeface="B Nazanin" panose="00000400000000000000" pitchFamily="2" charset="-78"/>
            </a:endParaRPr>
          </a:p>
          <a:p>
            <a:pPr algn="r"/>
            <a:endParaRPr lang="fa-IR" sz="2000" dirty="0" smtClean="0">
              <a:cs typeface="B Nazanin" panose="00000400000000000000" pitchFamily="2" charset="-78"/>
            </a:endParaRPr>
          </a:p>
          <a:p>
            <a:pPr algn="r"/>
            <a:r>
              <a:rPr lang="fa-IR" sz="2000" dirty="0" smtClean="0">
                <a:cs typeface="B Nazanin" panose="00000400000000000000" pitchFamily="2" charset="-78"/>
              </a:rPr>
              <a:t>شرکت ما با همکاری جمعی از مهندسین پزشکی با </a:t>
            </a:r>
            <a:r>
              <a:rPr lang="fa-IR" sz="2000" dirty="0">
                <a:cs typeface="B Nazanin" panose="00000400000000000000" pitchFamily="2" charset="-78"/>
              </a:rPr>
              <a:t>هدف خدمت به جامعه پزشکی و ایجاد کارآفرینی در زمینه واردات تجهیزات پوست و زیبایی فعالیت خود را آغاز کرده و هم اکنون یکی از بزرگترین مجموعه های وارد کننده تجهیزات زیبایی وبزرگترین واردکننده رسمی در جنوب کشور میباشد که از کشور های مختلفی مانند آمریکا،آلمان،کره وچین دستگاه های زیبایی وارد می کند.</a:t>
            </a:r>
          </a:p>
          <a:p>
            <a:pPr algn="r"/>
            <a:r>
              <a:rPr lang="fa-IR" sz="2000" dirty="0" smtClean="0">
                <a:cs typeface="B Nazanin" panose="00000400000000000000" pitchFamily="2" charset="-78"/>
              </a:rPr>
              <a:t>وبسایت های ما:</a:t>
            </a:r>
            <a:endParaRPr lang="fa-IR" sz="2000" dirty="0">
              <a:cs typeface="B Nazanin" panose="00000400000000000000" pitchFamily="2" charset="-78"/>
            </a:endParaRPr>
          </a:p>
          <a:p>
            <a:pPr algn="r"/>
            <a:r>
              <a:rPr lang="en-US" dirty="0" smtClean="0">
                <a:cs typeface="B Nazanin" panose="00000400000000000000" pitchFamily="2" charset="-78"/>
              </a:rPr>
              <a:t>www.rashalaser.com</a:t>
            </a:r>
            <a:endParaRPr lang="en-US" dirty="0">
              <a:cs typeface="B Nazanin" panose="00000400000000000000" pitchFamily="2" charset="-78"/>
            </a:endParaRPr>
          </a:p>
          <a:p>
            <a:pPr algn="r"/>
            <a:r>
              <a:rPr lang="en-US" dirty="0">
                <a:cs typeface="B Nazanin" panose="00000400000000000000" pitchFamily="2" charset="-78"/>
              </a:rPr>
              <a:t>Www.rashadiode.com</a:t>
            </a:r>
          </a:p>
          <a:p>
            <a:pPr algn="r"/>
            <a:endParaRPr lang="en-US" dirty="0">
              <a:cs typeface="B Nazanin" panose="00000400000000000000" pitchFamily="2" charset="-78"/>
            </a:endParaRPr>
          </a:p>
          <a:p>
            <a:pPr algn="r"/>
            <a:r>
              <a:rPr lang="en-US" dirty="0" smtClean="0">
                <a:cs typeface="B Nazanin" panose="00000400000000000000" pitchFamily="2" charset="-78"/>
              </a:rPr>
              <a:t> </a:t>
            </a:r>
            <a:r>
              <a:rPr lang="fa-IR" dirty="0" smtClean="0">
                <a:cs typeface="B Nazanin" panose="00000400000000000000" pitchFamily="2" charset="-78"/>
              </a:rPr>
              <a:t>کانال </a:t>
            </a:r>
            <a:r>
              <a:rPr lang="fa-IR" dirty="0">
                <a:cs typeface="B Nazanin" panose="00000400000000000000" pitchFamily="2" charset="-78"/>
              </a:rPr>
              <a:t>تلگرام </a:t>
            </a:r>
            <a:r>
              <a:rPr lang="en-US" dirty="0" smtClean="0">
                <a:cs typeface="B Nazanin" panose="00000400000000000000" pitchFamily="2" charset="-78"/>
              </a:rPr>
              <a:t> @</a:t>
            </a:r>
            <a:r>
              <a:rPr lang="en-US" dirty="0" err="1" smtClean="0">
                <a:cs typeface="B Nazanin" panose="00000400000000000000" pitchFamily="2" charset="-78"/>
              </a:rPr>
              <a:t>diode_alexandrite</a:t>
            </a:r>
            <a:endParaRPr lang="en-US" dirty="0">
              <a:cs typeface="B Nazanin" panose="00000400000000000000" pitchFamily="2" charset="-78"/>
            </a:endParaRPr>
          </a:p>
          <a:p>
            <a:pPr algn="r"/>
            <a:r>
              <a:rPr lang="fa-IR" dirty="0">
                <a:cs typeface="B Nazanin" panose="00000400000000000000" pitchFamily="2" charset="-78"/>
              </a:rPr>
              <a:t>پیج اینستاگرام </a:t>
            </a:r>
            <a:r>
              <a:rPr lang="en-US" dirty="0" smtClean="0">
                <a:cs typeface="B Nazanin" panose="00000400000000000000" pitchFamily="2" charset="-78"/>
              </a:rPr>
              <a:t> @</a:t>
            </a:r>
            <a:r>
              <a:rPr lang="en-US" dirty="0" err="1" smtClean="0">
                <a:cs typeface="B Nazanin" panose="00000400000000000000" pitchFamily="2" charset="-78"/>
              </a:rPr>
              <a:t>rasha.teb.ariya</a:t>
            </a:r>
            <a:endParaRPr lang="en-US" dirty="0">
              <a:cs typeface="B Nazanin" panose="00000400000000000000" pitchFamily="2" charset="-78"/>
            </a:endParaRPr>
          </a:p>
          <a:p>
            <a:pPr algn="r"/>
            <a:r>
              <a:rPr lang="fa-IR" dirty="0">
                <a:cs typeface="B Nazanin" panose="00000400000000000000" pitchFamily="2" charset="-78"/>
              </a:rPr>
              <a:t>پیج یوتیوب </a:t>
            </a:r>
            <a:r>
              <a:rPr lang="en-US" dirty="0" smtClean="0">
                <a:cs typeface="B Nazanin" panose="00000400000000000000" pitchFamily="2" charset="-78"/>
              </a:rPr>
              <a:t> @</a:t>
            </a:r>
            <a:r>
              <a:rPr lang="en-US" dirty="0" err="1" smtClean="0">
                <a:cs typeface="B Nazanin" panose="00000400000000000000" pitchFamily="2" charset="-78"/>
              </a:rPr>
              <a:t>rasha_teb_ariya</a:t>
            </a:r>
            <a:endParaRPr lang="en-US" dirty="0">
              <a:cs typeface="B Nazanin" panose="00000400000000000000" pitchFamily="2" charset="-78"/>
            </a:endParaRPr>
          </a:p>
          <a:p>
            <a:pPr algn="r"/>
            <a:r>
              <a:rPr lang="fa-IR" dirty="0" smtClean="0">
                <a:cs typeface="B Nazanin" panose="00000400000000000000" pitchFamily="2" charset="-78"/>
              </a:rPr>
              <a:t>پیج </a:t>
            </a:r>
            <a:r>
              <a:rPr lang="fa-IR" dirty="0">
                <a:cs typeface="B Nazanin" panose="00000400000000000000" pitchFamily="2" charset="-78"/>
              </a:rPr>
              <a:t>آپارات </a:t>
            </a:r>
            <a:r>
              <a:rPr lang="en-US" dirty="0" smtClean="0">
                <a:cs typeface="B Nazanin" panose="00000400000000000000" pitchFamily="2" charset="-78"/>
              </a:rPr>
              <a:t>@ </a:t>
            </a:r>
            <a:r>
              <a:rPr lang="en-US" dirty="0" err="1" smtClean="0">
                <a:cs typeface="B Nazanin" panose="00000400000000000000" pitchFamily="2" charset="-78"/>
              </a:rPr>
              <a:t>rasha_teb_ariya</a:t>
            </a:r>
            <a:endParaRPr lang="en-US" dirty="0">
              <a:cs typeface="B Nazanin" panose="00000400000000000000" pitchFamily="2" charset="-78"/>
            </a:endParaRPr>
          </a:p>
          <a:p>
            <a:pPr algn="r"/>
            <a:endParaRPr lang="en-US" dirty="0" smtClean="0">
              <a:cs typeface="B Nazanin" panose="00000400000000000000" pitchFamily="2" charset="-78"/>
            </a:endParaRPr>
          </a:p>
          <a:p>
            <a:pPr algn="r"/>
            <a:r>
              <a:rPr lang="en-US" dirty="0" smtClean="0">
                <a:cs typeface="B Nazanin" panose="00000400000000000000" pitchFamily="2" charset="-78"/>
              </a:rPr>
              <a:t> </a:t>
            </a:r>
            <a:endParaRPr lang="en-US" dirty="0">
              <a:cs typeface="B Nazanin" panose="00000400000000000000" pitchFamily="2" charset="-78"/>
            </a:endParaRPr>
          </a:p>
        </p:txBody>
      </p:sp>
      <p:sp>
        <p:nvSpPr>
          <p:cNvPr id="5" name="Rounded Rectangle 4"/>
          <p:cNvSpPr/>
          <p:nvPr/>
        </p:nvSpPr>
        <p:spPr>
          <a:xfrm>
            <a:off x="1385475" y="3113584"/>
            <a:ext cx="4432572" cy="729834"/>
          </a:xfrm>
          <a:prstGeom prst="roundRect">
            <a:avLst/>
          </a:prstGeom>
          <a:solidFill>
            <a:srgbClr val="87D1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200" dirty="0">
                <a:solidFill>
                  <a:schemeClr val="tx1"/>
                </a:solidFill>
                <a:cs typeface="B Nazanin" panose="00000400000000000000" pitchFamily="2" charset="-78"/>
              </a:rPr>
              <a:t>شماره تماس جهت مشاوره وخرید دستگاه لیزر و زیبایی: </a:t>
            </a:r>
            <a:r>
              <a:rPr lang="fa-IR" sz="2200" b="1" dirty="0">
                <a:solidFill>
                  <a:schemeClr val="tx1"/>
                </a:solidFill>
                <a:cs typeface="B Nazanin" panose="00000400000000000000" pitchFamily="2" charset="-78"/>
              </a:rPr>
              <a:t>09163367025  </a:t>
            </a:r>
          </a:p>
        </p:txBody>
      </p:sp>
    </p:spTree>
    <p:extLst>
      <p:ext uri="{BB962C8B-B14F-4D97-AF65-F5344CB8AC3E}">
        <p14:creationId xmlns:p14="http://schemas.microsoft.com/office/powerpoint/2010/main" val="34884868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1092</TotalTime>
  <Words>860</Words>
  <Application>Microsoft Office PowerPoint</Application>
  <PresentationFormat>A4 Paper (210x297 mm)</PresentationFormat>
  <Paragraphs>92</Paragraphs>
  <Slides>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Arial</vt:lpstr>
      <vt:lpstr>B Nazanin</vt:lpstr>
      <vt:lpstr>BMitra</vt:lpstr>
      <vt:lpstr>Calibri</vt:lpstr>
      <vt:lpstr>Calibri Light</vt:lpstr>
      <vt:lpstr>Times New Roman</vt:lpstr>
      <vt:lpstr>TimesNewRomanPSMT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rasoul rahmani</dc:creator>
  <cp:lastModifiedBy>rasoul rahmani</cp:lastModifiedBy>
  <cp:revision>19</cp:revision>
  <dcterms:created xsi:type="dcterms:W3CDTF">2021-06-07T07:52:20Z</dcterms:created>
  <dcterms:modified xsi:type="dcterms:W3CDTF">2021-07-05T09:58:02Z</dcterms:modified>
</cp:coreProperties>
</file>